
<file path=[Content_Types].xml><?xml version="1.0" encoding="utf-8"?>
<Types xmlns="http://schemas.openxmlformats.org/package/2006/content-types">
  <Default Extension="jpeg" ContentType="image/jpeg"/>
  <Default Extension="jpg" ContentType="image/jp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71" r:id="rId4"/>
    <p:sldId id="258" r:id="rId5"/>
    <p:sldId id="270" r:id="rId6"/>
    <p:sldId id="259" r:id="rId7"/>
    <p:sldId id="260" r:id="rId8"/>
    <p:sldId id="261" r:id="rId9"/>
    <p:sldId id="262" r:id="rId10"/>
    <p:sldId id="263" r:id="rId11"/>
    <p:sldId id="264" r:id="rId12"/>
    <p:sldId id="265" r:id="rId13"/>
    <p:sldId id="266" r:id="rId14"/>
    <p:sldId id="267" r:id="rId15"/>
    <p:sldId id="268"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3" d="100"/>
          <a:sy n="93" d="100"/>
        </p:scale>
        <p:origin x="74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1664646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3934658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AFB385E-120D-4E3D-9383-EC6F48471C1A}"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655478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34557450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AFB385E-120D-4E3D-9383-EC6F48471C1A}"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38124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1092314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4209654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96026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433712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F36BEE-A9E8-4108-9179-04B3AD98919D}" type="datetimeFigureOut">
              <a:rPr lang="en-IN" smtClean="0"/>
              <a:t>15-04-2022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144550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95023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F36BEE-A9E8-4108-9179-04B3AD98919D}" type="datetimeFigureOut">
              <a:rPr lang="en-IN" smtClean="0"/>
              <a:t>15-04-2022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934722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F36BEE-A9E8-4108-9179-04B3AD98919D}" type="datetimeFigureOut">
              <a:rPr lang="en-IN" smtClean="0"/>
              <a:t>15-04-2022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2955710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F36BEE-A9E8-4108-9179-04B3AD98919D}" type="datetimeFigureOut">
              <a:rPr lang="en-IN" smtClean="0"/>
              <a:t>15-04-2022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3912330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1108647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F36BEE-A9E8-4108-9179-04B3AD98919D}" type="datetimeFigureOut">
              <a:rPr lang="en-IN" smtClean="0"/>
              <a:t>15-04-2022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AFB385E-120D-4E3D-9383-EC6F48471C1A}" type="slidenum">
              <a:rPr lang="en-IN" smtClean="0"/>
              <a:t>‹#›</a:t>
            </a:fld>
            <a:endParaRPr lang="en-IN"/>
          </a:p>
        </p:txBody>
      </p:sp>
    </p:spTree>
    <p:extLst>
      <p:ext uri="{BB962C8B-B14F-4D97-AF65-F5344CB8AC3E}">
        <p14:creationId xmlns:p14="http://schemas.microsoft.com/office/powerpoint/2010/main" val="2357213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AF36BEE-A9E8-4108-9179-04B3AD98919D}" type="datetimeFigureOut">
              <a:rPr lang="en-IN" smtClean="0"/>
              <a:t>15-04-2022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AFB385E-120D-4E3D-9383-EC6F48471C1A}" type="slidenum">
              <a:rPr lang="en-IN" smtClean="0"/>
              <a:t>‹#›</a:t>
            </a:fld>
            <a:endParaRPr lang="en-IN"/>
          </a:p>
        </p:txBody>
      </p:sp>
    </p:spTree>
    <p:extLst>
      <p:ext uri="{BB962C8B-B14F-4D97-AF65-F5344CB8AC3E}">
        <p14:creationId xmlns:p14="http://schemas.microsoft.com/office/powerpoint/2010/main" val="718476027"/>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900D38-BF70-43E7-BEE5-800D3D970478}"/>
              </a:ext>
            </a:extLst>
          </p:cNvPr>
          <p:cNvSpPr txBox="1"/>
          <p:nvPr/>
        </p:nvSpPr>
        <p:spPr>
          <a:xfrm>
            <a:off x="1234580" y="348143"/>
            <a:ext cx="9722840" cy="646331"/>
          </a:xfrm>
          <a:prstGeom prst="rect">
            <a:avLst/>
          </a:prstGeom>
          <a:noFill/>
        </p:spPr>
        <p:txBody>
          <a:bodyPr wrap="square" rtlCol="0">
            <a:spAutoFit/>
          </a:bodyPr>
          <a:lstStyle/>
          <a:p>
            <a:pPr algn="ctr"/>
            <a:r>
              <a:rPr lang="en-US" sz="1800" b="1" u="sng" spc="-5" dirty="0">
                <a:uFill>
                  <a:solidFill>
                    <a:srgbClr val="000000"/>
                  </a:solidFill>
                </a:uFill>
                <a:latin typeface="Georgia"/>
                <a:cs typeface="Georgia"/>
              </a:rPr>
              <a:t>ME4126D </a:t>
            </a:r>
            <a:r>
              <a:rPr lang="en-US" sz="1800" b="1" u="sng" dirty="0">
                <a:uFill>
                  <a:solidFill>
                    <a:srgbClr val="000000"/>
                  </a:solidFill>
                </a:uFill>
                <a:latin typeface="Georgia"/>
                <a:cs typeface="Georgia"/>
              </a:rPr>
              <a:t>: </a:t>
            </a:r>
            <a:r>
              <a:rPr lang="en-US" sz="1800" b="1" u="sng" spc="-5" dirty="0">
                <a:uFill>
                  <a:solidFill>
                    <a:srgbClr val="000000"/>
                  </a:solidFill>
                </a:uFill>
                <a:latin typeface="Georgia"/>
                <a:cs typeface="Georgia"/>
              </a:rPr>
              <a:t>OPTIMIZATION METHODS IN</a:t>
            </a:r>
            <a:r>
              <a:rPr lang="en-US" sz="1800" b="1" u="sng" spc="-75" dirty="0">
                <a:uFill>
                  <a:solidFill>
                    <a:srgbClr val="000000"/>
                  </a:solidFill>
                </a:uFill>
                <a:latin typeface="Georgia"/>
                <a:cs typeface="Georgia"/>
              </a:rPr>
              <a:t> </a:t>
            </a:r>
            <a:r>
              <a:rPr lang="en-US" sz="1800" b="1" u="sng" spc="-5" dirty="0">
                <a:uFill>
                  <a:solidFill>
                    <a:srgbClr val="000000"/>
                  </a:solidFill>
                </a:uFill>
                <a:latin typeface="Georgia"/>
                <a:cs typeface="Georgia"/>
              </a:rPr>
              <a:t>ENGINEERING</a:t>
            </a:r>
            <a:endParaRPr lang="en-US" sz="1800" dirty="0">
              <a:latin typeface="Georgia"/>
              <a:cs typeface="Georgia"/>
            </a:endParaRPr>
          </a:p>
          <a:p>
            <a:pPr algn="ctr"/>
            <a:endParaRPr lang="en-IN" dirty="0"/>
          </a:p>
        </p:txBody>
      </p:sp>
      <p:sp>
        <p:nvSpPr>
          <p:cNvPr id="6" name="object 8">
            <a:extLst>
              <a:ext uri="{FF2B5EF4-FFF2-40B4-BE49-F238E27FC236}">
                <a16:creationId xmlns:a16="http://schemas.microsoft.com/office/drawing/2014/main" id="{5568CBEC-D918-42BB-97E5-50C598A906B0}"/>
              </a:ext>
            </a:extLst>
          </p:cNvPr>
          <p:cNvSpPr/>
          <p:nvPr/>
        </p:nvSpPr>
        <p:spPr>
          <a:xfrm>
            <a:off x="5357811" y="923729"/>
            <a:ext cx="1476375" cy="1752600"/>
          </a:xfrm>
          <a:prstGeom prst="rect">
            <a:avLst/>
          </a:prstGeom>
          <a:blipFill>
            <a:blip r:embed="rId4"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906237E2-C590-4E87-9FA8-6EDFC8C4DD83}"/>
              </a:ext>
            </a:extLst>
          </p:cNvPr>
          <p:cNvSpPr txBox="1"/>
          <p:nvPr/>
        </p:nvSpPr>
        <p:spPr>
          <a:xfrm>
            <a:off x="3214379" y="2927758"/>
            <a:ext cx="5763238" cy="923330"/>
          </a:xfrm>
          <a:prstGeom prst="rect">
            <a:avLst/>
          </a:prstGeom>
          <a:noFill/>
        </p:spPr>
        <p:txBody>
          <a:bodyPr wrap="square" rtlCol="0">
            <a:spAutoFit/>
          </a:bodyPr>
          <a:lstStyle/>
          <a:p>
            <a:pPr algn="ctr"/>
            <a:r>
              <a:rPr lang="en-US" sz="1800" spc="-5" dirty="0">
                <a:solidFill>
                  <a:srgbClr val="333333"/>
                </a:solidFill>
                <a:latin typeface="Georgia"/>
                <a:cs typeface="Georgia"/>
              </a:rPr>
              <a:t>Department of Mechanical Engineering </a:t>
            </a:r>
          </a:p>
          <a:p>
            <a:pPr algn="ctr"/>
            <a:r>
              <a:rPr lang="en-US" sz="1800" spc="-5" dirty="0">
                <a:solidFill>
                  <a:srgbClr val="333333"/>
                </a:solidFill>
                <a:latin typeface="Georgia"/>
                <a:cs typeface="Georgia"/>
              </a:rPr>
              <a:t>NATIONAL INSTITUTE OF TECHNOLOGY,</a:t>
            </a:r>
            <a:r>
              <a:rPr lang="en-US" sz="1800" spc="-75" dirty="0">
                <a:solidFill>
                  <a:srgbClr val="333333"/>
                </a:solidFill>
                <a:latin typeface="Georgia"/>
                <a:cs typeface="Georgia"/>
              </a:rPr>
              <a:t> </a:t>
            </a:r>
            <a:r>
              <a:rPr lang="en-US" sz="1800" spc="-5" dirty="0">
                <a:solidFill>
                  <a:srgbClr val="333333"/>
                </a:solidFill>
                <a:latin typeface="Georgia"/>
                <a:cs typeface="Georgia"/>
              </a:rPr>
              <a:t>CALICUT</a:t>
            </a:r>
            <a:endParaRPr lang="en-US" sz="1800" dirty="0">
              <a:latin typeface="Georgia"/>
              <a:cs typeface="Georgia"/>
            </a:endParaRPr>
          </a:p>
          <a:p>
            <a:pPr algn="ctr"/>
            <a:endParaRPr lang="en-IN" dirty="0"/>
          </a:p>
        </p:txBody>
      </p:sp>
      <p:sp>
        <p:nvSpPr>
          <p:cNvPr id="8" name="TextBox 7">
            <a:extLst>
              <a:ext uri="{FF2B5EF4-FFF2-40B4-BE49-F238E27FC236}">
                <a16:creationId xmlns:a16="http://schemas.microsoft.com/office/drawing/2014/main" id="{CADE7E64-A976-4868-8517-E4FCA191CC88}"/>
              </a:ext>
            </a:extLst>
          </p:cNvPr>
          <p:cNvSpPr txBox="1"/>
          <p:nvPr/>
        </p:nvSpPr>
        <p:spPr>
          <a:xfrm>
            <a:off x="2052504" y="3758097"/>
            <a:ext cx="8086988" cy="369332"/>
          </a:xfrm>
          <a:prstGeom prst="rect">
            <a:avLst/>
          </a:prstGeom>
          <a:noFill/>
        </p:spPr>
        <p:txBody>
          <a:bodyPr wrap="square" rtlCol="0">
            <a:spAutoFit/>
          </a:bodyPr>
          <a:lstStyle/>
          <a:p>
            <a:pPr marL="12700" algn="ctr">
              <a:lnSpc>
                <a:spcPct val="100000"/>
              </a:lnSpc>
              <a:spcBef>
                <a:spcPts val="100"/>
              </a:spcBef>
            </a:pPr>
            <a:r>
              <a:rPr lang="en-US" sz="1800" b="1" u="sng" spc="-5" dirty="0">
                <a:solidFill>
                  <a:srgbClr val="333333"/>
                </a:solidFill>
                <a:uFill>
                  <a:solidFill>
                    <a:srgbClr val="333333"/>
                  </a:solidFill>
                </a:uFill>
                <a:latin typeface="Georgia"/>
                <a:cs typeface="Georgia"/>
              </a:rPr>
              <a:t>OPTIMIZED ALLOCATION OF PROJECT HUMAN</a:t>
            </a:r>
            <a:r>
              <a:rPr lang="en-US" sz="1800" b="1" u="sng" spc="-70" dirty="0">
                <a:solidFill>
                  <a:srgbClr val="333333"/>
                </a:solidFill>
                <a:uFill>
                  <a:solidFill>
                    <a:srgbClr val="333333"/>
                  </a:solidFill>
                </a:uFill>
                <a:latin typeface="Georgia"/>
                <a:cs typeface="Georgia"/>
              </a:rPr>
              <a:t> </a:t>
            </a:r>
            <a:r>
              <a:rPr lang="en-US" sz="1800" b="1" u="sng" spc="-5" dirty="0">
                <a:solidFill>
                  <a:srgbClr val="333333"/>
                </a:solidFill>
                <a:uFill>
                  <a:solidFill>
                    <a:srgbClr val="333333"/>
                  </a:solidFill>
                </a:uFill>
                <a:latin typeface="Georgia"/>
                <a:cs typeface="Georgia"/>
              </a:rPr>
              <a:t>RESOURCE</a:t>
            </a:r>
            <a:endParaRPr lang="en-US" sz="1800" dirty="0">
              <a:latin typeface="Georgia"/>
              <a:cs typeface="Georgia"/>
            </a:endParaRPr>
          </a:p>
        </p:txBody>
      </p:sp>
      <p:sp>
        <p:nvSpPr>
          <p:cNvPr id="9" name="TextBox 8">
            <a:extLst>
              <a:ext uri="{FF2B5EF4-FFF2-40B4-BE49-F238E27FC236}">
                <a16:creationId xmlns:a16="http://schemas.microsoft.com/office/drawing/2014/main" id="{8BB30392-A7D2-40D6-A680-2FEE38A4A0D9}"/>
              </a:ext>
            </a:extLst>
          </p:cNvPr>
          <p:cNvSpPr txBox="1"/>
          <p:nvPr/>
        </p:nvSpPr>
        <p:spPr>
          <a:xfrm flipH="1">
            <a:off x="4977955" y="4358261"/>
            <a:ext cx="2236086" cy="646331"/>
          </a:xfrm>
          <a:prstGeom prst="rect">
            <a:avLst/>
          </a:prstGeom>
          <a:noFill/>
        </p:spPr>
        <p:txBody>
          <a:bodyPr wrap="square" rtlCol="0">
            <a:spAutoFit/>
          </a:bodyPr>
          <a:lstStyle/>
          <a:p>
            <a:pPr algn="ctr"/>
            <a:r>
              <a:rPr lang="en-IN" sz="1800" b="1" spc="-5" dirty="0">
                <a:solidFill>
                  <a:srgbClr val="333333"/>
                </a:solidFill>
                <a:latin typeface="Georgia"/>
                <a:cs typeface="Georgia"/>
              </a:rPr>
              <a:t>SUBMITTED</a:t>
            </a:r>
            <a:r>
              <a:rPr lang="en-IN" sz="1800" b="1" spc="-70" dirty="0">
                <a:solidFill>
                  <a:srgbClr val="333333"/>
                </a:solidFill>
                <a:latin typeface="Georgia"/>
                <a:cs typeface="Georgia"/>
              </a:rPr>
              <a:t> </a:t>
            </a:r>
            <a:r>
              <a:rPr lang="en-IN" sz="1800" b="1" spc="-5" dirty="0">
                <a:solidFill>
                  <a:srgbClr val="333333"/>
                </a:solidFill>
                <a:latin typeface="Georgia"/>
                <a:cs typeface="Georgia"/>
              </a:rPr>
              <a:t>BY</a:t>
            </a:r>
            <a:endParaRPr lang="en-IN" sz="1800" dirty="0">
              <a:latin typeface="Georgia"/>
              <a:cs typeface="Georgia"/>
            </a:endParaRPr>
          </a:p>
          <a:p>
            <a:pPr algn="ctr"/>
            <a:endParaRPr lang="en-IN" dirty="0"/>
          </a:p>
        </p:txBody>
      </p:sp>
      <p:sp>
        <p:nvSpPr>
          <p:cNvPr id="10" name="TextBox 9">
            <a:extLst>
              <a:ext uri="{FF2B5EF4-FFF2-40B4-BE49-F238E27FC236}">
                <a16:creationId xmlns:a16="http://schemas.microsoft.com/office/drawing/2014/main" id="{2957880D-2185-4859-BBDA-E7B95635C42A}"/>
              </a:ext>
            </a:extLst>
          </p:cNvPr>
          <p:cNvSpPr txBox="1"/>
          <p:nvPr/>
        </p:nvSpPr>
        <p:spPr>
          <a:xfrm>
            <a:off x="2944536" y="4929873"/>
            <a:ext cx="2743200" cy="1579984"/>
          </a:xfrm>
          <a:prstGeom prst="rect">
            <a:avLst/>
          </a:prstGeom>
          <a:noFill/>
        </p:spPr>
        <p:txBody>
          <a:bodyPr wrap="square" rtlCol="0">
            <a:spAutoFit/>
          </a:bodyPr>
          <a:lstStyle/>
          <a:p>
            <a:pPr marL="12700" marR="5080">
              <a:lnSpc>
                <a:spcPct val="108900"/>
              </a:lnSpc>
              <a:spcBef>
                <a:spcPts val="100"/>
              </a:spcBef>
            </a:pPr>
            <a:r>
              <a:rPr lang="en-IN" sz="1800" spc="-5" dirty="0" err="1">
                <a:solidFill>
                  <a:srgbClr val="333333"/>
                </a:solidFill>
                <a:latin typeface="Georgia"/>
                <a:cs typeface="Georgia"/>
              </a:rPr>
              <a:t>Bhukya</a:t>
            </a:r>
            <a:r>
              <a:rPr lang="en-IN" sz="1800" spc="-5" dirty="0">
                <a:solidFill>
                  <a:srgbClr val="333333"/>
                </a:solidFill>
                <a:latin typeface="Georgia"/>
                <a:cs typeface="Georgia"/>
              </a:rPr>
              <a:t> Vasanth</a:t>
            </a:r>
            <a:r>
              <a:rPr lang="en-IN" sz="1800" spc="-80" dirty="0">
                <a:solidFill>
                  <a:srgbClr val="333333"/>
                </a:solidFill>
                <a:latin typeface="Georgia"/>
                <a:cs typeface="Georgia"/>
              </a:rPr>
              <a:t> </a:t>
            </a:r>
            <a:r>
              <a:rPr lang="en-IN" sz="1800" spc="-5" dirty="0">
                <a:solidFill>
                  <a:srgbClr val="333333"/>
                </a:solidFill>
                <a:latin typeface="Georgia"/>
                <a:cs typeface="Georgia"/>
              </a:rPr>
              <a:t>Kumar  </a:t>
            </a:r>
            <a:r>
              <a:rPr lang="en-IN" sz="1800" spc="-5" dirty="0" err="1">
                <a:solidFill>
                  <a:srgbClr val="333333"/>
                </a:solidFill>
                <a:latin typeface="Georgia"/>
                <a:cs typeface="Georgia"/>
              </a:rPr>
              <a:t>Jarpula</a:t>
            </a:r>
            <a:r>
              <a:rPr lang="en-IN" sz="1800" spc="-5" dirty="0">
                <a:solidFill>
                  <a:srgbClr val="333333"/>
                </a:solidFill>
                <a:latin typeface="Georgia"/>
                <a:cs typeface="Georgia"/>
              </a:rPr>
              <a:t> Santosh  </a:t>
            </a:r>
            <a:r>
              <a:rPr lang="en-IN" sz="1800" spc="-5" dirty="0" err="1">
                <a:solidFill>
                  <a:srgbClr val="333333"/>
                </a:solidFill>
                <a:latin typeface="Georgia"/>
                <a:cs typeface="Georgia"/>
              </a:rPr>
              <a:t>Lingareddy</a:t>
            </a:r>
            <a:r>
              <a:rPr lang="en-IN" sz="1800" spc="-5" dirty="0">
                <a:solidFill>
                  <a:srgbClr val="333333"/>
                </a:solidFill>
                <a:latin typeface="Georgia"/>
                <a:cs typeface="Georgia"/>
              </a:rPr>
              <a:t> Bharadwaj  Vignesh </a:t>
            </a:r>
            <a:r>
              <a:rPr lang="en-IN" sz="1800" spc="-5" dirty="0" err="1">
                <a:solidFill>
                  <a:srgbClr val="333333"/>
                </a:solidFill>
                <a:latin typeface="Georgia"/>
                <a:cs typeface="Georgia"/>
              </a:rPr>
              <a:t>Varikolu</a:t>
            </a:r>
            <a:r>
              <a:rPr lang="en-IN" sz="1800" spc="-5" dirty="0">
                <a:solidFill>
                  <a:srgbClr val="333333"/>
                </a:solidFill>
                <a:latin typeface="Georgia"/>
                <a:cs typeface="Georgia"/>
              </a:rPr>
              <a:t>  Karthikeya</a:t>
            </a:r>
            <a:r>
              <a:rPr lang="en-IN" sz="1800" spc="-20" dirty="0">
                <a:solidFill>
                  <a:srgbClr val="333333"/>
                </a:solidFill>
                <a:latin typeface="Georgia"/>
                <a:cs typeface="Georgia"/>
              </a:rPr>
              <a:t> </a:t>
            </a:r>
            <a:r>
              <a:rPr lang="en-IN" sz="1800" spc="-5" dirty="0" err="1">
                <a:solidFill>
                  <a:srgbClr val="333333"/>
                </a:solidFill>
                <a:latin typeface="Georgia"/>
                <a:cs typeface="Georgia"/>
              </a:rPr>
              <a:t>Tondepu</a:t>
            </a:r>
            <a:endParaRPr lang="en-IN" sz="1800" dirty="0">
              <a:latin typeface="Georgia"/>
              <a:cs typeface="Georgia"/>
            </a:endParaRPr>
          </a:p>
        </p:txBody>
      </p:sp>
      <p:sp>
        <p:nvSpPr>
          <p:cNvPr id="11" name="TextBox 10">
            <a:extLst>
              <a:ext uri="{FF2B5EF4-FFF2-40B4-BE49-F238E27FC236}">
                <a16:creationId xmlns:a16="http://schemas.microsoft.com/office/drawing/2014/main" id="{852E30F8-754C-44C1-A924-FFE13D461BDC}"/>
              </a:ext>
            </a:extLst>
          </p:cNvPr>
          <p:cNvSpPr txBox="1"/>
          <p:nvPr/>
        </p:nvSpPr>
        <p:spPr>
          <a:xfrm>
            <a:off x="5943599" y="4929873"/>
            <a:ext cx="3034018" cy="1567096"/>
          </a:xfrm>
          <a:prstGeom prst="rect">
            <a:avLst/>
          </a:prstGeom>
          <a:noFill/>
        </p:spPr>
        <p:txBody>
          <a:bodyPr wrap="square" rtlCol="0">
            <a:spAutoFit/>
          </a:bodyPr>
          <a:lstStyle/>
          <a:p>
            <a:pPr marL="12700">
              <a:lnSpc>
                <a:spcPct val="100000"/>
              </a:lnSpc>
              <a:spcBef>
                <a:spcPts val="250"/>
              </a:spcBef>
              <a:tabLst>
                <a:tab pos="469265" algn="l"/>
              </a:tabLst>
            </a:pPr>
            <a:r>
              <a:rPr lang="en-IN" sz="1800" dirty="0">
                <a:solidFill>
                  <a:srgbClr val="333333"/>
                </a:solidFill>
                <a:latin typeface="Georgia"/>
                <a:cs typeface="Georgia"/>
              </a:rPr>
              <a:t>-	</a:t>
            </a:r>
            <a:r>
              <a:rPr lang="en-IN" sz="1800" spc="-5" dirty="0">
                <a:solidFill>
                  <a:srgbClr val="333333"/>
                </a:solidFill>
                <a:latin typeface="Georgia"/>
                <a:cs typeface="Georgia"/>
              </a:rPr>
              <a:t>B180441CS</a:t>
            </a:r>
            <a:endParaRPr lang="en-IN" sz="1800" dirty="0">
              <a:latin typeface="Georgia"/>
              <a:cs typeface="Georgia"/>
            </a:endParaRPr>
          </a:p>
          <a:p>
            <a:pPr marL="12700">
              <a:lnSpc>
                <a:spcPct val="100000"/>
              </a:lnSpc>
              <a:spcBef>
                <a:spcPts val="145"/>
              </a:spcBef>
              <a:tabLst>
                <a:tab pos="469265" algn="l"/>
              </a:tabLst>
            </a:pPr>
            <a:r>
              <a:rPr lang="en-IN" sz="1800" dirty="0">
                <a:solidFill>
                  <a:srgbClr val="333333"/>
                </a:solidFill>
                <a:latin typeface="Georgia"/>
                <a:cs typeface="Georgia"/>
              </a:rPr>
              <a:t>-	</a:t>
            </a:r>
            <a:r>
              <a:rPr lang="en-IN" sz="1800" spc="-5" dirty="0">
                <a:solidFill>
                  <a:srgbClr val="333333"/>
                </a:solidFill>
                <a:latin typeface="Georgia"/>
                <a:cs typeface="Georgia"/>
              </a:rPr>
              <a:t>B180041ME</a:t>
            </a:r>
            <a:endParaRPr lang="en-IN" sz="1800" dirty="0">
              <a:latin typeface="Georgia"/>
              <a:cs typeface="Georgia"/>
            </a:endParaRPr>
          </a:p>
          <a:p>
            <a:pPr marL="12700">
              <a:lnSpc>
                <a:spcPct val="100000"/>
              </a:lnSpc>
              <a:spcBef>
                <a:spcPts val="150"/>
              </a:spcBef>
              <a:tabLst>
                <a:tab pos="469265" algn="l"/>
              </a:tabLst>
            </a:pPr>
            <a:r>
              <a:rPr lang="en-IN" sz="1800" dirty="0">
                <a:solidFill>
                  <a:srgbClr val="333333"/>
                </a:solidFill>
                <a:latin typeface="Georgia"/>
                <a:cs typeface="Georgia"/>
              </a:rPr>
              <a:t>-	</a:t>
            </a:r>
            <a:r>
              <a:rPr lang="en-IN" sz="1800" spc="-5" dirty="0">
                <a:solidFill>
                  <a:srgbClr val="333333"/>
                </a:solidFill>
                <a:latin typeface="Georgia"/>
                <a:cs typeface="Georgia"/>
              </a:rPr>
              <a:t>B180142PE</a:t>
            </a:r>
            <a:endParaRPr lang="en-IN" sz="1800" dirty="0">
              <a:latin typeface="Georgia"/>
              <a:cs typeface="Georgia"/>
            </a:endParaRPr>
          </a:p>
          <a:p>
            <a:pPr marL="12700">
              <a:lnSpc>
                <a:spcPct val="100000"/>
              </a:lnSpc>
              <a:spcBef>
                <a:spcPts val="150"/>
              </a:spcBef>
              <a:tabLst>
                <a:tab pos="469265" algn="l"/>
              </a:tabLst>
            </a:pPr>
            <a:r>
              <a:rPr lang="en-IN" sz="1800" dirty="0">
                <a:solidFill>
                  <a:srgbClr val="333333"/>
                </a:solidFill>
                <a:latin typeface="Georgia"/>
                <a:cs typeface="Georgia"/>
              </a:rPr>
              <a:t>-	</a:t>
            </a:r>
            <a:r>
              <a:rPr lang="en-IN" sz="1800" spc="-5" dirty="0">
                <a:solidFill>
                  <a:srgbClr val="333333"/>
                </a:solidFill>
                <a:latin typeface="Georgia"/>
                <a:cs typeface="Georgia"/>
              </a:rPr>
              <a:t>B181089PE</a:t>
            </a:r>
            <a:endParaRPr lang="en-IN" sz="1800" dirty="0">
              <a:latin typeface="Georgia"/>
              <a:cs typeface="Georgia"/>
            </a:endParaRPr>
          </a:p>
          <a:p>
            <a:pPr marL="12700">
              <a:lnSpc>
                <a:spcPct val="100000"/>
              </a:lnSpc>
              <a:spcBef>
                <a:spcPts val="150"/>
              </a:spcBef>
              <a:tabLst>
                <a:tab pos="469265" algn="l"/>
              </a:tabLst>
            </a:pPr>
            <a:r>
              <a:rPr lang="en-IN" sz="1800" dirty="0">
                <a:solidFill>
                  <a:srgbClr val="333333"/>
                </a:solidFill>
                <a:latin typeface="Georgia"/>
                <a:cs typeface="Georgia"/>
              </a:rPr>
              <a:t>-	</a:t>
            </a:r>
            <a:r>
              <a:rPr lang="en-IN" sz="1800" spc="-5" dirty="0">
                <a:solidFill>
                  <a:srgbClr val="333333"/>
                </a:solidFill>
                <a:latin typeface="Georgia"/>
                <a:cs typeface="Georgia"/>
              </a:rPr>
              <a:t>B180937PE</a:t>
            </a:r>
            <a:endParaRPr lang="en-IN" sz="1800" dirty="0">
              <a:latin typeface="Georgia"/>
              <a:cs typeface="Georgia"/>
            </a:endParaRPr>
          </a:p>
        </p:txBody>
      </p:sp>
      <p:pic>
        <p:nvPicPr>
          <p:cNvPr id="12" name="Audio 11">
            <a:hlinkClick r:id="" action="ppaction://media"/>
            <a:extLst>
              <a:ext uri="{FF2B5EF4-FFF2-40B4-BE49-F238E27FC236}">
                <a16:creationId xmlns:a16="http://schemas.microsoft.com/office/drawing/2014/main" id="{6067399E-571E-45C0-B99E-C6215F7229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2981" y="6089650"/>
            <a:ext cx="552450" cy="552450"/>
          </a:xfrm>
          <a:prstGeom prst="rect">
            <a:avLst/>
          </a:prstGeom>
        </p:spPr>
      </p:pic>
    </p:spTree>
    <p:extLst>
      <p:ext uri="{BB962C8B-B14F-4D97-AF65-F5344CB8AC3E}">
        <p14:creationId xmlns:p14="http://schemas.microsoft.com/office/powerpoint/2010/main" val="3208366766"/>
      </p:ext>
    </p:extLst>
  </p:cSld>
  <p:clrMapOvr>
    <a:masterClrMapping/>
  </p:clrMapOvr>
  <mc:AlternateContent xmlns:mc="http://schemas.openxmlformats.org/markup-compatibility/2006">
    <mc:Choice xmlns:p14="http://schemas.microsoft.com/office/powerpoint/2010/main" Requires="p14">
      <p:transition spd="slow" p14:dur="2000" advTm="10057"/>
    </mc:Choice>
    <mc:Fallback>
      <p:transition spd="slow" advTm="10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3F5A2A-2BD3-41A1-B716-9736F8EAB7FD}"/>
              </a:ext>
            </a:extLst>
          </p:cNvPr>
          <p:cNvSpPr txBox="1"/>
          <p:nvPr/>
        </p:nvSpPr>
        <p:spPr>
          <a:xfrm>
            <a:off x="1870745" y="662730"/>
            <a:ext cx="9766183" cy="3095527"/>
          </a:xfrm>
          <a:prstGeom prst="rect">
            <a:avLst/>
          </a:prstGeom>
          <a:noFill/>
        </p:spPr>
        <p:txBody>
          <a:bodyPr wrap="square" rtlCol="0">
            <a:spAutoFit/>
          </a:bodyPr>
          <a:lstStyle/>
          <a:p>
            <a:pPr marL="12700" marR="12700">
              <a:lnSpc>
                <a:spcPct val="108900"/>
              </a:lnSpc>
              <a:spcBef>
                <a:spcPts val="100"/>
              </a:spcBef>
            </a:pPr>
            <a:r>
              <a:rPr lang="en-US" sz="1800" dirty="0">
                <a:solidFill>
                  <a:srgbClr val="333333"/>
                </a:solidFill>
                <a:latin typeface="Georgia"/>
                <a:cs typeface="Georgia"/>
              </a:rPr>
              <a:t>In this model, due to the issue of staffing in Project M, workers are assigned to n  different work packages in order to maximize utility and be constrained. It is</a:t>
            </a:r>
            <a:r>
              <a:rPr lang="en-US" sz="1800" spc="-100" dirty="0">
                <a:solidFill>
                  <a:srgbClr val="333333"/>
                </a:solidFill>
                <a:latin typeface="Georgia"/>
                <a:cs typeface="Georgia"/>
              </a:rPr>
              <a:t> </a:t>
            </a:r>
            <a:r>
              <a:rPr lang="en-US" sz="1800" dirty="0">
                <a:solidFill>
                  <a:srgbClr val="333333"/>
                </a:solidFill>
                <a:latin typeface="Georgia"/>
                <a:cs typeface="Georgia"/>
              </a:rPr>
              <a:t>formulated  as an integer programming model as</a:t>
            </a:r>
            <a:r>
              <a:rPr lang="en-US" sz="1800" spc="-10" dirty="0">
                <a:solidFill>
                  <a:srgbClr val="333333"/>
                </a:solidFill>
                <a:latin typeface="Georgia"/>
                <a:cs typeface="Georgia"/>
              </a:rPr>
              <a:t> </a:t>
            </a:r>
            <a:r>
              <a:rPr lang="en-US" sz="1800" dirty="0">
                <a:solidFill>
                  <a:srgbClr val="333333"/>
                </a:solidFill>
                <a:latin typeface="Georgia"/>
                <a:cs typeface="Georgia"/>
              </a:rPr>
              <a:t>follows:</a:t>
            </a:r>
            <a:endParaRPr lang="en-US" sz="1800" dirty="0">
              <a:latin typeface="Georgia"/>
              <a:cs typeface="Georgia"/>
            </a:endParaRPr>
          </a:p>
          <a:p>
            <a:pPr>
              <a:lnSpc>
                <a:spcPct val="100000"/>
              </a:lnSpc>
              <a:spcBef>
                <a:spcPts val="30"/>
              </a:spcBef>
            </a:pPr>
            <a:endParaRPr lang="en-US" sz="2000" dirty="0">
              <a:latin typeface="Georgia"/>
              <a:cs typeface="Georgia"/>
            </a:endParaRPr>
          </a:p>
          <a:p>
            <a:pPr marL="12700" marR="5080">
              <a:lnSpc>
                <a:spcPct val="108900"/>
              </a:lnSpc>
            </a:pPr>
            <a:r>
              <a:rPr lang="en-US" sz="1800" dirty="0">
                <a:solidFill>
                  <a:srgbClr val="333333"/>
                </a:solidFill>
                <a:latin typeface="Georgia"/>
                <a:cs typeface="Georgia"/>
              </a:rPr>
              <a:t>Where Vi is the importance of the </a:t>
            </a:r>
            <a:r>
              <a:rPr lang="en-US" sz="1800" dirty="0" err="1">
                <a:solidFill>
                  <a:srgbClr val="333333"/>
                </a:solidFill>
                <a:latin typeface="Georgia"/>
                <a:cs typeface="Georgia"/>
              </a:rPr>
              <a:t>i-th</a:t>
            </a:r>
            <a:r>
              <a:rPr lang="en-US" sz="1800" dirty="0">
                <a:solidFill>
                  <a:srgbClr val="333333"/>
                </a:solidFill>
                <a:latin typeface="Georgia"/>
                <a:cs typeface="Georgia"/>
              </a:rPr>
              <a:t> working package (j = 1,2,… n)); αil is the weight</a:t>
            </a:r>
            <a:r>
              <a:rPr lang="en-US" sz="1800" spc="-100" dirty="0">
                <a:solidFill>
                  <a:srgbClr val="333333"/>
                </a:solidFill>
                <a:latin typeface="Georgia"/>
                <a:cs typeface="Georgia"/>
              </a:rPr>
              <a:t> </a:t>
            </a:r>
            <a:r>
              <a:rPr lang="en-US" sz="1800" dirty="0">
                <a:solidFill>
                  <a:srgbClr val="333333"/>
                </a:solidFill>
                <a:latin typeface="Georgia"/>
                <a:cs typeface="Georgia"/>
              </a:rPr>
              <a:t>of  the l-</a:t>
            </a:r>
            <a:r>
              <a:rPr lang="en-US" sz="1800" dirty="0" err="1">
                <a:solidFill>
                  <a:srgbClr val="333333"/>
                </a:solidFill>
                <a:latin typeface="Georgia"/>
                <a:cs typeface="Georgia"/>
              </a:rPr>
              <a:t>th</a:t>
            </a:r>
            <a:r>
              <a:rPr lang="en-US" sz="1800" dirty="0">
                <a:solidFill>
                  <a:srgbClr val="333333"/>
                </a:solidFill>
                <a:latin typeface="Georgia"/>
                <a:cs typeface="Georgia"/>
              </a:rPr>
              <a:t> capability of the </a:t>
            </a:r>
            <a:r>
              <a:rPr lang="en-US" sz="1800" dirty="0" err="1">
                <a:solidFill>
                  <a:srgbClr val="333333"/>
                </a:solidFill>
                <a:latin typeface="Georgia"/>
                <a:cs typeface="Georgia"/>
              </a:rPr>
              <a:t>i-th</a:t>
            </a:r>
            <a:r>
              <a:rPr lang="en-US" sz="1800" dirty="0">
                <a:solidFill>
                  <a:srgbClr val="333333"/>
                </a:solidFill>
                <a:latin typeface="Georgia"/>
                <a:cs typeface="Georgia"/>
              </a:rPr>
              <a:t> working package. (J = 1,2, ... n; l = 1, 2, ...); </a:t>
            </a:r>
            <a:r>
              <a:rPr lang="en-US" sz="1800" dirty="0" err="1">
                <a:solidFill>
                  <a:srgbClr val="333333"/>
                </a:solidFill>
                <a:latin typeface="Georgia"/>
                <a:cs typeface="Georgia"/>
              </a:rPr>
              <a:t>dijl</a:t>
            </a:r>
            <a:r>
              <a:rPr lang="en-US" sz="1800" dirty="0">
                <a:solidFill>
                  <a:srgbClr val="333333"/>
                </a:solidFill>
                <a:latin typeface="Georgia"/>
                <a:cs typeface="Georgia"/>
              </a:rPr>
              <a:t> is the level  of the lth ability of the </a:t>
            </a:r>
            <a:r>
              <a:rPr lang="en-US" sz="1800" dirty="0" err="1">
                <a:solidFill>
                  <a:srgbClr val="333333"/>
                </a:solidFill>
                <a:latin typeface="Georgia"/>
                <a:cs typeface="Georgia"/>
              </a:rPr>
              <a:t>jth</a:t>
            </a:r>
            <a:r>
              <a:rPr lang="en-US" sz="1800" dirty="0">
                <a:solidFill>
                  <a:srgbClr val="333333"/>
                </a:solidFill>
                <a:latin typeface="Georgia"/>
                <a:cs typeface="Georgia"/>
              </a:rPr>
              <a:t> working package. (1 = 1,2, ... M; ≤ </a:t>
            </a:r>
            <a:r>
              <a:rPr lang="en-US" sz="1800" dirty="0" err="1">
                <a:solidFill>
                  <a:srgbClr val="333333"/>
                </a:solidFill>
                <a:latin typeface="Georgia"/>
                <a:cs typeface="Georgia"/>
              </a:rPr>
              <a:t>dijl</a:t>
            </a:r>
            <a:r>
              <a:rPr lang="en-US" sz="1800" dirty="0">
                <a:solidFill>
                  <a:srgbClr val="333333"/>
                </a:solidFill>
                <a:latin typeface="Georgia"/>
                <a:cs typeface="Georgia"/>
              </a:rPr>
              <a:t> ≤ 9, </a:t>
            </a:r>
            <a:r>
              <a:rPr lang="en-US" sz="1800" dirty="0" err="1">
                <a:solidFill>
                  <a:srgbClr val="333333"/>
                </a:solidFill>
                <a:latin typeface="Georgia"/>
                <a:cs typeface="Georgia"/>
              </a:rPr>
              <a:t>dijl</a:t>
            </a:r>
            <a:r>
              <a:rPr lang="en-US" sz="1800" dirty="0">
                <a:solidFill>
                  <a:srgbClr val="333333"/>
                </a:solidFill>
                <a:latin typeface="Georgia"/>
                <a:cs typeface="Georgia"/>
              </a:rPr>
              <a:t> </a:t>
            </a:r>
            <a:r>
              <a:rPr lang="en-US" sz="1800" dirty="0">
                <a:solidFill>
                  <a:srgbClr val="333333"/>
                </a:solidFill>
                <a:latin typeface="AoyagiKouzanFontT"/>
                <a:cs typeface="AoyagiKouzanFontT"/>
              </a:rPr>
              <a:t>∈ </a:t>
            </a:r>
            <a:r>
              <a:rPr lang="en-US" sz="1800" dirty="0">
                <a:solidFill>
                  <a:srgbClr val="333333"/>
                </a:solidFill>
                <a:latin typeface="Georgia"/>
                <a:cs typeface="Georgia"/>
              </a:rPr>
              <a:t>N); d0il is  the reference level for the lth capability of the working package. (L = 1, 2,… M; 1 ≤ </a:t>
            </a:r>
            <a:r>
              <a:rPr lang="en-US" sz="1800" dirty="0" err="1">
                <a:solidFill>
                  <a:srgbClr val="333333"/>
                </a:solidFill>
                <a:latin typeface="Georgia"/>
                <a:cs typeface="Georgia"/>
              </a:rPr>
              <a:t>dijl</a:t>
            </a:r>
            <a:r>
              <a:rPr lang="en-US" sz="1800" dirty="0">
                <a:solidFill>
                  <a:srgbClr val="333333"/>
                </a:solidFill>
                <a:latin typeface="Georgia"/>
                <a:cs typeface="Georgia"/>
              </a:rPr>
              <a:t> ≤  9, </a:t>
            </a:r>
            <a:r>
              <a:rPr lang="en-US" sz="1800" dirty="0" err="1">
                <a:solidFill>
                  <a:srgbClr val="333333"/>
                </a:solidFill>
                <a:latin typeface="Georgia"/>
                <a:cs typeface="Georgia"/>
              </a:rPr>
              <a:t>dijl</a:t>
            </a:r>
            <a:r>
              <a:rPr lang="en-US" sz="1800" dirty="0">
                <a:solidFill>
                  <a:srgbClr val="333333"/>
                </a:solidFill>
                <a:latin typeface="Georgia"/>
                <a:cs typeface="Georgia"/>
              </a:rPr>
              <a:t> </a:t>
            </a:r>
            <a:r>
              <a:rPr lang="en-US" sz="1800" dirty="0">
                <a:solidFill>
                  <a:srgbClr val="333333"/>
                </a:solidFill>
                <a:latin typeface="AoyagiKouzanFontT"/>
                <a:cs typeface="AoyagiKouzanFontT"/>
              </a:rPr>
              <a:t>∈ </a:t>
            </a:r>
            <a:r>
              <a:rPr lang="en-US" sz="1800" dirty="0">
                <a:solidFill>
                  <a:srgbClr val="333333"/>
                </a:solidFill>
                <a:latin typeface="Georgia"/>
                <a:cs typeface="Georgia"/>
              </a:rPr>
              <a:t>N); </a:t>
            </a:r>
            <a:r>
              <a:rPr lang="en-US" sz="1800" dirty="0" err="1">
                <a:solidFill>
                  <a:srgbClr val="333333"/>
                </a:solidFill>
                <a:latin typeface="Georgia"/>
                <a:cs typeface="Georgia"/>
              </a:rPr>
              <a:t>Dij</a:t>
            </a:r>
            <a:r>
              <a:rPr lang="en-US" sz="1800" dirty="0">
                <a:solidFill>
                  <a:srgbClr val="333333"/>
                </a:solidFill>
                <a:latin typeface="Georgia"/>
                <a:cs typeface="Georgia"/>
              </a:rPr>
              <a:t> is the </a:t>
            </a:r>
            <a:r>
              <a:rPr lang="en-US" sz="1800" dirty="0" err="1">
                <a:solidFill>
                  <a:srgbClr val="333333"/>
                </a:solidFill>
                <a:latin typeface="Georgia"/>
                <a:cs typeface="Georgia"/>
              </a:rPr>
              <a:t>jth</a:t>
            </a:r>
            <a:r>
              <a:rPr lang="en-US" sz="1800" dirty="0">
                <a:solidFill>
                  <a:srgbClr val="333333"/>
                </a:solidFill>
                <a:latin typeface="Georgia"/>
                <a:cs typeface="Georgia"/>
              </a:rPr>
              <a:t> employee's expected level for the </a:t>
            </a:r>
            <a:r>
              <a:rPr lang="en-US" sz="1800" dirty="0" err="1">
                <a:solidFill>
                  <a:srgbClr val="333333"/>
                </a:solidFill>
                <a:latin typeface="Georgia"/>
                <a:cs typeface="Georgia"/>
              </a:rPr>
              <a:t>ith</a:t>
            </a:r>
            <a:r>
              <a:rPr lang="en-US" sz="1800" dirty="0">
                <a:solidFill>
                  <a:srgbClr val="333333"/>
                </a:solidFill>
                <a:latin typeface="Georgia"/>
                <a:cs typeface="Georgia"/>
              </a:rPr>
              <a:t> work package. (1 ≤ </a:t>
            </a:r>
            <a:r>
              <a:rPr lang="en-US" sz="1800" dirty="0" err="1">
                <a:solidFill>
                  <a:srgbClr val="333333"/>
                </a:solidFill>
                <a:latin typeface="Georgia"/>
                <a:cs typeface="Georgia"/>
              </a:rPr>
              <a:t>Dij</a:t>
            </a:r>
            <a:r>
              <a:rPr lang="en-US" sz="1800" dirty="0">
                <a:solidFill>
                  <a:srgbClr val="333333"/>
                </a:solidFill>
                <a:latin typeface="Georgia"/>
                <a:cs typeface="Georgia"/>
              </a:rPr>
              <a:t> ≤  9, </a:t>
            </a:r>
            <a:r>
              <a:rPr lang="en-US" sz="1800" dirty="0" err="1">
                <a:solidFill>
                  <a:srgbClr val="333333"/>
                </a:solidFill>
                <a:latin typeface="Georgia"/>
                <a:cs typeface="Georgia"/>
              </a:rPr>
              <a:t>Dij</a:t>
            </a:r>
            <a:r>
              <a:rPr lang="en-US" sz="1800"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55" dirty="0">
                <a:solidFill>
                  <a:srgbClr val="333333"/>
                </a:solidFill>
                <a:latin typeface="AoyagiKouzanFontT"/>
                <a:cs typeface="AoyagiKouzanFontT"/>
              </a:rPr>
              <a:t> </a:t>
            </a:r>
            <a:r>
              <a:rPr lang="en-US" sz="1800" dirty="0">
                <a:solidFill>
                  <a:srgbClr val="333333"/>
                </a:solidFill>
                <a:latin typeface="Georgia"/>
                <a:cs typeface="Georgia"/>
              </a:rPr>
              <a:t>N); </a:t>
            </a:r>
            <a:r>
              <a:rPr lang="en-US" sz="1800" dirty="0" err="1">
                <a:solidFill>
                  <a:srgbClr val="333333"/>
                </a:solidFill>
                <a:latin typeface="Georgia"/>
                <a:cs typeface="Georgia"/>
              </a:rPr>
              <a:t>Djmax</a:t>
            </a:r>
            <a:r>
              <a:rPr lang="en-US" sz="1800" dirty="0">
                <a:solidFill>
                  <a:srgbClr val="333333"/>
                </a:solidFill>
                <a:latin typeface="Georgia"/>
                <a:cs typeface="Georgia"/>
              </a:rPr>
              <a:t> is the highest level of </a:t>
            </a:r>
            <a:r>
              <a:rPr lang="en-US" sz="1800" dirty="0" err="1">
                <a:solidFill>
                  <a:srgbClr val="333333"/>
                </a:solidFill>
                <a:latin typeface="Georgia"/>
                <a:cs typeface="Georgia"/>
              </a:rPr>
              <a:t>jth</a:t>
            </a:r>
            <a:r>
              <a:rPr lang="en-US" sz="1800" dirty="0">
                <a:solidFill>
                  <a:srgbClr val="333333"/>
                </a:solidFill>
                <a:latin typeface="Georgia"/>
                <a:cs typeface="Georgia"/>
              </a:rPr>
              <a:t> staff in all working packages.</a:t>
            </a:r>
            <a:endParaRPr lang="en-US" sz="1800" dirty="0">
              <a:latin typeface="Georgia"/>
              <a:cs typeface="Georgia"/>
            </a:endParaRPr>
          </a:p>
        </p:txBody>
      </p:sp>
      <p:sp>
        <p:nvSpPr>
          <p:cNvPr id="5" name="TextBox 4">
            <a:extLst>
              <a:ext uri="{FF2B5EF4-FFF2-40B4-BE49-F238E27FC236}">
                <a16:creationId xmlns:a16="http://schemas.microsoft.com/office/drawing/2014/main" id="{FF188E2A-31A9-4382-A957-059A491B5D18}"/>
              </a:ext>
            </a:extLst>
          </p:cNvPr>
          <p:cNvSpPr txBox="1"/>
          <p:nvPr/>
        </p:nvSpPr>
        <p:spPr>
          <a:xfrm>
            <a:off x="2172748" y="4436151"/>
            <a:ext cx="2315362" cy="1592808"/>
          </a:xfrm>
          <a:prstGeom prst="rect">
            <a:avLst/>
          </a:prstGeom>
          <a:noFill/>
        </p:spPr>
        <p:txBody>
          <a:bodyPr wrap="square" rtlCol="0">
            <a:spAutoFit/>
          </a:bodyPr>
          <a:lstStyle/>
          <a:p>
            <a:pPr marL="12700" marR="5080">
              <a:lnSpc>
                <a:spcPct val="108900"/>
              </a:lnSpc>
              <a:spcBef>
                <a:spcPts val="100"/>
              </a:spcBef>
            </a:pPr>
            <a:r>
              <a:rPr lang="pt-BR" sz="1800" dirty="0">
                <a:solidFill>
                  <a:srgbClr val="333333"/>
                </a:solidFill>
                <a:latin typeface="Georgia"/>
                <a:cs typeface="Georgia"/>
              </a:rPr>
              <a:t>Parameters  </a:t>
            </a:r>
          </a:p>
          <a:p>
            <a:pPr marL="12700" marR="5080">
              <a:lnSpc>
                <a:spcPct val="108900"/>
              </a:lnSpc>
              <a:spcBef>
                <a:spcPts val="100"/>
              </a:spcBef>
            </a:pPr>
            <a:r>
              <a:rPr lang="pt-BR" sz="1800" dirty="0">
                <a:solidFill>
                  <a:srgbClr val="333333"/>
                </a:solidFill>
                <a:latin typeface="Georgia"/>
                <a:cs typeface="Georgia"/>
              </a:rPr>
              <a:t>I</a:t>
            </a:r>
            <a:endParaRPr lang="pt-BR" sz="1800" dirty="0">
              <a:latin typeface="Georgia"/>
              <a:cs typeface="Georgia"/>
            </a:endParaRPr>
          </a:p>
          <a:p>
            <a:pPr marL="12700" marR="635000" indent="36195" algn="just">
              <a:lnSpc>
                <a:spcPct val="108900"/>
              </a:lnSpc>
            </a:pPr>
            <a:r>
              <a:rPr lang="pt-BR" sz="1800" dirty="0">
                <a:solidFill>
                  <a:srgbClr val="333333"/>
                </a:solidFill>
                <a:latin typeface="Georgia"/>
                <a:cs typeface="Georgia"/>
              </a:rPr>
              <a:t>j </a:t>
            </a:r>
          </a:p>
          <a:p>
            <a:pPr marL="12700" marR="635000" indent="36195" algn="just">
              <a:lnSpc>
                <a:spcPct val="108900"/>
              </a:lnSpc>
            </a:pPr>
            <a:r>
              <a:rPr lang="pt-BR" sz="1800" dirty="0">
                <a:solidFill>
                  <a:srgbClr val="333333"/>
                </a:solidFill>
                <a:latin typeface="Georgia"/>
                <a:cs typeface="Georgia"/>
              </a:rPr>
              <a:t>N  </a:t>
            </a:r>
          </a:p>
          <a:p>
            <a:pPr marL="12700" marR="635000" indent="36195" algn="just">
              <a:lnSpc>
                <a:spcPct val="108900"/>
              </a:lnSpc>
            </a:pPr>
            <a:r>
              <a:rPr lang="pt-BR" sz="1800" dirty="0">
                <a:solidFill>
                  <a:srgbClr val="333333"/>
                </a:solidFill>
                <a:latin typeface="Georgia"/>
                <a:cs typeface="Georgia"/>
              </a:rPr>
              <a:t>M</a:t>
            </a:r>
            <a:endParaRPr lang="pt-BR" sz="1800" dirty="0">
              <a:latin typeface="Georgia"/>
              <a:cs typeface="Georgia"/>
            </a:endParaRPr>
          </a:p>
        </p:txBody>
      </p:sp>
      <p:sp>
        <p:nvSpPr>
          <p:cNvPr id="6" name="TextBox 5">
            <a:extLst>
              <a:ext uri="{FF2B5EF4-FFF2-40B4-BE49-F238E27FC236}">
                <a16:creationId xmlns:a16="http://schemas.microsoft.com/office/drawing/2014/main" id="{84BEA42D-C7EC-4800-9F27-87D40C387413}"/>
              </a:ext>
            </a:extLst>
          </p:cNvPr>
          <p:cNvSpPr txBox="1"/>
          <p:nvPr/>
        </p:nvSpPr>
        <p:spPr>
          <a:xfrm>
            <a:off x="5083729" y="4787978"/>
            <a:ext cx="3917658" cy="1240981"/>
          </a:xfrm>
          <a:prstGeom prst="rect">
            <a:avLst/>
          </a:prstGeom>
          <a:noFill/>
        </p:spPr>
        <p:txBody>
          <a:bodyPr wrap="square" rtlCol="0">
            <a:spAutoFit/>
          </a:bodyPr>
          <a:lstStyle/>
          <a:p>
            <a:pPr marL="12700">
              <a:lnSpc>
                <a:spcPct val="100000"/>
              </a:lnSpc>
              <a:spcBef>
                <a:spcPts val="225"/>
              </a:spcBef>
            </a:pPr>
            <a:r>
              <a:rPr lang="en-US" sz="1800" dirty="0">
                <a:solidFill>
                  <a:srgbClr val="333333"/>
                </a:solidFill>
                <a:latin typeface="Georgia"/>
                <a:cs typeface="Georgia"/>
              </a:rPr>
              <a:t>index, (</a:t>
            </a:r>
            <a:r>
              <a:rPr lang="en-US" sz="1800" dirty="0" err="1">
                <a:solidFill>
                  <a:srgbClr val="333333"/>
                </a:solidFill>
                <a:latin typeface="Georgia"/>
                <a:cs typeface="Georgia"/>
              </a:rPr>
              <a:t>i</a:t>
            </a:r>
            <a:r>
              <a:rPr lang="en-US" sz="1800" dirty="0">
                <a:solidFill>
                  <a:srgbClr val="333333"/>
                </a:solidFill>
                <a:latin typeface="Georgia"/>
                <a:cs typeface="Georgia"/>
              </a:rPr>
              <a:t> = 1,2,…,</a:t>
            </a:r>
            <a:r>
              <a:rPr lang="en-US" sz="1800" spc="-15" dirty="0">
                <a:solidFill>
                  <a:srgbClr val="333333"/>
                </a:solidFill>
                <a:latin typeface="Georgia"/>
                <a:cs typeface="Georgia"/>
              </a:rPr>
              <a:t> </a:t>
            </a:r>
            <a:r>
              <a:rPr lang="en-US" sz="1800" dirty="0">
                <a:solidFill>
                  <a:srgbClr val="333333"/>
                </a:solidFill>
                <a:latin typeface="Georgia"/>
                <a:cs typeface="Georgia"/>
              </a:rPr>
              <a:t>N);</a:t>
            </a:r>
            <a:endParaRPr lang="en-US" sz="1800" dirty="0">
              <a:latin typeface="Georgia"/>
              <a:cs typeface="Georgia"/>
            </a:endParaRPr>
          </a:p>
          <a:p>
            <a:pPr marL="12700">
              <a:lnSpc>
                <a:spcPct val="100000"/>
              </a:lnSpc>
              <a:spcBef>
                <a:spcPts val="130"/>
              </a:spcBef>
            </a:pPr>
            <a:r>
              <a:rPr lang="en-US" sz="1800" dirty="0">
                <a:solidFill>
                  <a:srgbClr val="333333"/>
                </a:solidFill>
                <a:latin typeface="Georgia"/>
                <a:cs typeface="Georgia"/>
              </a:rPr>
              <a:t>bar index, (J = 1,2,…,</a:t>
            </a:r>
            <a:r>
              <a:rPr lang="en-US" sz="1800" spc="-25" dirty="0">
                <a:solidFill>
                  <a:srgbClr val="333333"/>
                </a:solidFill>
                <a:latin typeface="Georgia"/>
                <a:cs typeface="Georgia"/>
              </a:rPr>
              <a:t> </a:t>
            </a:r>
            <a:r>
              <a:rPr lang="en-US" sz="1800" dirty="0">
                <a:solidFill>
                  <a:srgbClr val="333333"/>
                </a:solidFill>
                <a:latin typeface="Georgia"/>
                <a:cs typeface="Georgia"/>
              </a:rPr>
              <a:t>M);</a:t>
            </a:r>
            <a:endParaRPr lang="en-US" sz="1800" dirty="0">
              <a:latin typeface="Georgia"/>
              <a:cs typeface="Georgia"/>
            </a:endParaRPr>
          </a:p>
          <a:p>
            <a:pPr marL="12700" marR="5080">
              <a:lnSpc>
                <a:spcPct val="108900"/>
              </a:lnSpc>
            </a:pPr>
            <a:r>
              <a:rPr lang="en-US" sz="1800" dirty="0">
                <a:solidFill>
                  <a:srgbClr val="333333"/>
                </a:solidFill>
                <a:latin typeface="Georgia"/>
                <a:cs typeface="Georgia"/>
              </a:rPr>
              <a:t>Total number of</a:t>
            </a:r>
            <a:r>
              <a:rPr lang="en-US" sz="1800" spc="-75" dirty="0">
                <a:solidFill>
                  <a:srgbClr val="333333"/>
                </a:solidFill>
                <a:latin typeface="Georgia"/>
                <a:cs typeface="Georgia"/>
              </a:rPr>
              <a:t> </a:t>
            </a:r>
            <a:r>
              <a:rPr lang="en-US" sz="1800" dirty="0">
                <a:solidFill>
                  <a:srgbClr val="333333"/>
                </a:solidFill>
                <a:latin typeface="Georgia"/>
                <a:cs typeface="Georgia"/>
              </a:rPr>
              <a:t>working</a:t>
            </a:r>
            <a:r>
              <a:rPr lang="en-US" sz="1800" spc="-25" dirty="0">
                <a:solidFill>
                  <a:srgbClr val="333333"/>
                </a:solidFill>
                <a:latin typeface="Georgia"/>
                <a:cs typeface="Georgia"/>
              </a:rPr>
              <a:t> </a:t>
            </a:r>
            <a:r>
              <a:rPr lang="en-US" sz="1800" dirty="0">
                <a:solidFill>
                  <a:srgbClr val="333333"/>
                </a:solidFill>
                <a:latin typeface="Georgia"/>
                <a:cs typeface="Georgia"/>
              </a:rPr>
              <a:t>packages.  Total number of</a:t>
            </a:r>
            <a:r>
              <a:rPr lang="en-US" sz="1800" spc="-20" dirty="0">
                <a:solidFill>
                  <a:srgbClr val="333333"/>
                </a:solidFill>
                <a:latin typeface="Georgia"/>
                <a:cs typeface="Georgia"/>
              </a:rPr>
              <a:t> </a:t>
            </a:r>
            <a:r>
              <a:rPr lang="en-US" sz="1800" dirty="0">
                <a:solidFill>
                  <a:srgbClr val="333333"/>
                </a:solidFill>
                <a:latin typeface="Georgia"/>
                <a:cs typeface="Georgia"/>
              </a:rPr>
              <a:t>employees.</a:t>
            </a:r>
            <a:endParaRPr lang="en-US" sz="1800" dirty="0">
              <a:latin typeface="Georgia"/>
              <a:cs typeface="Georgia"/>
            </a:endParaRPr>
          </a:p>
        </p:txBody>
      </p:sp>
      <p:pic>
        <p:nvPicPr>
          <p:cNvPr id="2" name="Audio 1">
            <a:hlinkClick r:id="" action="ppaction://media"/>
            <a:extLst>
              <a:ext uri="{FF2B5EF4-FFF2-40B4-BE49-F238E27FC236}">
                <a16:creationId xmlns:a16="http://schemas.microsoft.com/office/drawing/2014/main" id="{52D33786-C52E-48D5-AE45-12ABBAD064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558423985"/>
      </p:ext>
    </p:extLst>
  </p:cSld>
  <p:clrMapOvr>
    <a:masterClrMapping/>
  </p:clrMapOvr>
  <mc:AlternateContent xmlns:mc="http://schemas.openxmlformats.org/markup-compatibility/2006">
    <mc:Choice xmlns:p14="http://schemas.microsoft.com/office/powerpoint/2010/main" Requires="p14">
      <p:transition spd="slow" p14:dur="2000" advTm="5157"/>
    </mc:Choice>
    <mc:Fallback>
      <p:transition spd="slow" advTm="5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D4FC00-7C32-491E-B5C8-5FF8B5C2AD63}"/>
              </a:ext>
            </a:extLst>
          </p:cNvPr>
          <p:cNvSpPr txBox="1"/>
          <p:nvPr/>
        </p:nvSpPr>
        <p:spPr>
          <a:xfrm flipH="1">
            <a:off x="1971413" y="704675"/>
            <a:ext cx="9720044" cy="5053306"/>
          </a:xfrm>
          <a:prstGeom prst="rect">
            <a:avLst/>
          </a:prstGeom>
          <a:noFill/>
        </p:spPr>
        <p:txBody>
          <a:bodyPr wrap="square" rtlCol="0">
            <a:spAutoFit/>
          </a:bodyPr>
          <a:lstStyle/>
          <a:p>
            <a:pPr marL="92710" algn="ctr">
              <a:lnSpc>
                <a:spcPct val="100000"/>
              </a:lnSpc>
              <a:spcBef>
                <a:spcPts val="100"/>
              </a:spcBef>
            </a:pPr>
            <a:r>
              <a:rPr lang="en-US" sz="2000" b="1" u="sng" spc="-5" dirty="0">
                <a:solidFill>
                  <a:srgbClr val="333333"/>
                </a:solidFill>
                <a:uFill>
                  <a:solidFill>
                    <a:srgbClr val="333333"/>
                  </a:solidFill>
                </a:uFill>
                <a:latin typeface="Georgia"/>
                <a:cs typeface="Georgia"/>
              </a:rPr>
              <a:t>4. PARTICLES</a:t>
            </a:r>
            <a:r>
              <a:rPr lang="en-US" sz="2000" b="1" u="sng" spc="-10" dirty="0">
                <a:solidFill>
                  <a:srgbClr val="333333"/>
                </a:solidFill>
                <a:uFill>
                  <a:solidFill>
                    <a:srgbClr val="333333"/>
                  </a:solidFill>
                </a:uFill>
                <a:latin typeface="Georgia"/>
                <a:cs typeface="Georgia"/>
              </a:rPr>
              <a:t> </a:t>
            </a:r>
            <a:r>
              <a:rPr lang="en-US" sz="2000" b="1" u="sng" dirty="0">
                <a:solidFill>
                  <a:srgbClr val="333333"/>
                </a:solidFill>
                <a:uFill>
                  <a:solidFill>
                    <a:srgbClr val="333333"/>
                  </a:solidFill>
                </a:uFill>
                <a:latin typeface="Georgia"/>
                <a:cs typeface="Georgia"/>
              </a:rPr>
              <a:t>CODING</a:t>
            </a:r>
            <a:endParaRPr lang="en-US" sz="2000" dirty="0">
              <a:latin typeface="Georgia"/>
              <a:cs typeface="Georgia"/>
            </a:endParaRPr>
          </a:p>
          <a:p>
            <a:pPr>
              <a:lnSpc>
                <a:spcPct val="100000"/>
              </a:lnSpc>
              <a:spcBef>
                <a:spcPts val="10"/>
              </a:spcBef>
            </a:pPr>
            <a:endParaRPr lang="en-US" sz="2400" dirty="0">
              <a:latin typeface="Georgia"/>
              <a:cs typeface="Georgia"/>
            </a:endParaRPr>
          </a:p>
          <a:p>
            <a:pPr marL="12700" marR="5080">
              <a:lnSpc>
                <a:spcPct val="108900"/>
              </a:lnSpc>
            </a:pPr>
            <a:r>
              <a:rPr lang="en-US" sz="1800" dirty="0">
                <a:solidFill>
                  <a:srgbClr val="333333"/>
                </a:solidFill>
                <a:latin typeface="Georgia"/>
                <a:cs typeface="Georgia"/>
              </a:rPr>
              <a:t>This section describes the formulation of </a:t>
            </a:r>
            <a:r>
              <a:rPr lang="en-US" sz="1800" dirty="0" err="1">
                <a:solidFill>
                  <a:srgbClr val="333333"/>
                </a:solidFill>
                <a:latin typeface="Georgia"/>
                <a:cs typeface="Georgia"/>
              </a:rPr>
              <a:t>PSO</a:t>
            </a:r>
            <a:r>
              <a:rPr lang="en-US" sz="1800" dirty="0">
                <a:solidFill>
                  <a:srgbClr val="333333"/>
                </a:solidFill>
                <a:latin typeface="Georgia"/>
                <a:cs typeface="Georgia"/>
              </a:rPr>
              <a:t> algorithms for personnel in allocation  optimization projects. An important realization of the algorithm is that we need to find  a way to generate particles that correspond to the solution to the problem. This paper  proposes a coding method in which a particle consists of "n" parts, each part using a  binary system for coding. `n` is n working packages. The length of each part is the  number of rods assigned. The number 0 in the binary system code indicates that no  staff has been assigned to the work package. Number 1 in the binary system code  indicates that staff is assigned to the work package. The specific code</a:t>
            </a:r>
            <a:r>
              <a:rPr lang="en-US" sz="1800" spc="-35" dirty="0">
                <a:solidFill>
                  <a:srgbClr val="333333"/>
                </a:solidFill>
                <a:latin typeface="Georgia"/>
                <a:cs typeface="Georgia"/>
              </a:rPr>
              <a:t> </a:t>
            </a:r>
            <a:r>
              <a:rPr lang="en-US" sz="1800" dirty="0">
                <a:solidFill>
                  <a:srgbClr val="333333"/>
                </a:solidFill>
                <a:latin typeface="Georgia"/>
                <a:cs typeface="Georgia"/>
              </a:rPr>
              <a:t>is:</a:t>
            </a:r>
            <a:endParaRPr lang="en-US" sz="1800" dirty="0">
              <a:latin typeface="Georgia"/>
              <a:cs typeface="Georgia"/>
            </a:endParaRPr>
          </a:p>
          <a:p>
            <a:pPr>
              <a:lnSpc>
                <a:spcPct val="100000"/>
              </a:lnSpc>
            </a:pPr>
            <a:endParaRPr lang="en-US" sz="2000" dirty="0">
              <a:latin typeface="Georgia"/>
              <a:cs typeface="Georgia"/>
            </a:endParaRPr>
          </a:p>
          <a:p>
            <a:pPr>
              <a:lnSpc>
                <a:spcPct val="100000"/>
              </a:lnSpc>
              <a:spcBef>
                <a:spcPts val="40"/>
              </a:spcBef>
            </a:pPr>
            <a:endParaRPr lang="en-US" sz="2000" dirty="0">
              <a:latin typeface="Georgia"/>
              <a:cs typeface="Georgia"/>
            </a:endParaRPr>
          </a:p>
          <a:p>
            <a:pPr marL="12700" marR="708025">
              <a:lnSpc>
                <a:spcPct val="108900"/>
              </a:lnSpc>
            </a:pPr>
            <a:r>
              <a:rPr lang="en-US" sz="1800" dirty="0">
                <a:solidFill>
                  <a:srgbClr val="333333"/>
                </a:solidFill>
                <a:latin typeface="Georgia"/>
                <a:cs typeface="Georgia"/>
              </a:rPr>
              <a:t>[A1,</a:t>
            </a:r>
            <a:r>
              <a:rPr lang="en-US" sz="1800" spc="-5" dirty="0">
                <a:solidFill>
                  <a:srgbClr val="333333"/>
                </a:solidFill>
                <a:latin typeface="Georgia"/>
                <a:cs typeface="Georgia"/>
              </a:rPr>
              <a:t> </a:t>
            </a:r>
            <a:r>
              <a:rPr lang="en-US" sz="1800" dirty="0">
                <a:solidFill>
                  <a:srgbClr val="333333"/>
                </a:solidFill>
                <a:latin typeface="Georgia"/>
                <a:cs typeface="Georgia"/>
              </a:rPr>
              <a:t>A2,</a:t>
            </a:r>
            <a:r>
              <a:rPr lang="en-US" sz="1800" spc="-5"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15" dirty="0">
                <a:solidFill>
                  <a:srgbClr val="333333"/>
                </a:solidFill>
                <a:latin typeface="AoyagiKouzanFontT"/>
                <a:cs typeface="AoyagiKouzanFontT"/>
              </a:rPr>
              <a:t> </a:t>
            </a:r>
            <a:r>
              <a:rPr lang="en-US" sz="1800" dirty="0">
                <a:solidFill>
                  <a:srgbClr val="333333"/>
                </a:solidFill>
                <a:latin typeface="Georgia"/>
                <a:cs typeface="Georgia"/>
              </a:rPr>
              <a:t>AI</a:t>
            </a:r>
            <a:r>
              <a:rPr lang="en-US" sz="1800" spc="-5" dirty="0">
                <a:solidFill>
                  <a:srgbClr val="333333"/>
                </a:solidFill>
                <a:latin typeface="Georgia"/>
                <a:cs typeface="Georgia"/>
              </a:rPr>
              <a:t> </a:t>
            </a:r>
            <a:r>
              <a:rPr lang="en-US" sz="1800" dirty="0">
                <a:solidFill>
                  <a:srgbClr val="333333"/>
                </a:solidFill>
                <a:latin typeface="Georgia"/>
                <a:cs typeface="Georgia"/>
              </a:rPr>
              <a:t>| B1,</a:t>
            </a:r>
            <a:r>
              <a:rPr lang="en-US" sz="1800" spc="-5" dirty="0">
                <a:solidFill>
                  <a:srgbClr val="333333"/>
                </a:solidFill>
                <a:latin typeface="Georgia"/>
                <a:cs typeface="Georgia"/>
              </a:rPr>
              <a:t> </a:t>
            </a:r>
            <a:r>
              <a:rPr lang="en-US" sz="1800" dirty="0">
                <a:solidFill>
                  <a:srgbClr val="333333"/>
                </a:solidFill>
                <a:latin typeface="Georgia"/>
                <a:cs typeface="Georgia"/>
              </a:rPr>
              <a:t>B2,</a:t>
            </a:r>
            <a:r>
              <a:rPr lang="en-US" sz="1800" spc="-5"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15" dirty="0">
                <a:solidFill>
                  <a:srgbClr val="333333"/>
                </a:solidFill>
                <a:latin typeface="AoyagiKouzanFontT"/>
                <a:cs typeface="AoyagiKouzanFontT"/>
              </a:rPr>
              <a:t> </a:t>
            </a:r>
            <a:r>
              <a:rPr lang="en-US" sz="1800" dirty="0">
                <a:solidFill>
                  <a:srgbClr val="333333"/>
                </a:solidFill>
                <a:latin typeface="Georgia"/>
                <a:cs typeface="Georgia"/>
              </a:rPr>
              <a:t>BJ</a:t>
            </a:r>
            <a:r>
              <a:rPr lang="en-US" sz="1800" spc="-5" dirty="0">
                <a:solidFill>
                  <a:srgbClr val="333333"/>
                </a:solidFill>
                <a:latin typeface="Georgia"/>
                <a:cs typeface="Georgia"/>
              </a:rPr>
              <a:t> </a:t>
            </a:r>
            <a:r>
              <a:rPr lang="en-US" sz="1800"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20" dirty="0">
                <a:solidFill>
                  <a:srgbClr val="333333"/>
                </a:solidFill>
                <a:latin typeface="AoyagiKouzanFontT"/>
                <a:cs typeface="AoyagiKouzanFontT"/>
              </a:rPr>
              <a:t> </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1800" dirty="0">
                <a:solidFill>
                  <a:srgbClr val="333333"/>
                </a:solidFill>
                <a:latin typeface="Georgia"/>
                <a:cs typeface="Georgia"/>
              </a:rPr>
              <a:t>| C1,</a:t>
            </a:r>
            <a:r>
              <a:rPr lang="en-US" sz="1800" spc="-5" dirty="0">
                <a:solidFill>
                  <a:srgbClr val="333333"/>
                </a:solidFill>
                <a:latin typeface="Georgia"/>
                <a:cs typeface="Georgia"/>
              </a:rPr>
              <a:t> </a:t>
            </a:r>
            <a:r>
              <a:rPr lang="en-US" sz="1800" dirty="0">
                <a:solidFill>
                  <a:srgbClr val="333333"/>
                </a:solidFill>
                <a:latin typeface="Georgia"/>
                <a:cs typeface="Georgia"/>
              </a:rPr>
              <a:t>C2, </a:t>
            </a:r>
            <a:r>
              <a:rPr lang="en-US" sz="1800" dirty="0">
                <a:solidFill>
                  <a:srgbClr val="333333"/>
                </a:solidFill>
                <a:latin typeface="AoyagiKouzanFontT"/>
                <a:cs typeface="AoyagiKouzanFontT"/>
              </a:rPr>
              <a:t>⋯</a:t>
            </a:r>
            <a:r>
              <a:rPr lang="en-US" sz="1800" spc="-320" dirty="0">
                <a:solidFill>
                  <a:srgbClr val="333333"/>
                </a:solidFill>
                <a:latin typeface="AoyagiKouzanFontT"/>
                <a:cs typeface="AoyagiKouzanFontT"/>
              </a:rPr>
              <a:t> </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2000" spc="-5" dirty="0">
                <a:solidFill>
                  <a:srgbClr val="333333"/>
                </a:solidFill>
                <a:latin typeface="Georgia"/>
                <a:cs typeface="Georgia"/>
              </a:rPr>
              <a:t>where</a:t>
            </a:r>
            <a:r>
              <a:rPr lang="en-US" sz="2000" dirty="0">
                <a:solidFill>
                  <a:srgbClr val="333333"/>
                </a:solidFill>
                <a:latin typeface="Georgia"/>
                <a:cs typeface="Georgia"/>
              </a:rPr>
              <a:t> the</a:t>
            </a:r>
            <a:r>
              <a:rPr lang="en-US" sz="2000" spc="-5" dirty="0">
                <a:solidFill>
                  <a:srgbClr val="333333"/>
                </a:solidFill>
                <a:latin typeface="Georgia"/>
                <a:cs typeface="Georgia"/>
              </a:rPr>
              <a:t> </a:t>
            </a:r>
            <a:r>
              <a:rPr lang="en-US" sz="2000" dirty="0">
                <a:solidFill>
                  <a:srgbClr val="333333"/>
                </a:solidFill>
                <a:latin typeface="Georgia"/>
                <a:cs typeface="Georgia"/>
              </a:rPr>
              <a:t>number</a:t>
            </a:r>
            <a:r>
              <a:rPr lang="en-US" sz="2000" spc="-5" dirty="0">
                <a:solidFill>
                  <a:srgbClr val="333333"/>
                </a:solidFill>
                <a:latin typeface="Georgia"/>
                <a:cs typeface="Georgia"/>
              </a:rPr>
              <a:t> </a:t>
            </a:r>
            <a:r>
              <a:rPr lang="en-US" sz="2000" dirty="0">
                <a:solidFill>
                  <a:srgbClr val="333333"/>
                </a:solidFill>
                <a:latin typeface="Georgia"/>
                <a:cs typeface="Georgia"/>
              </a:rPr>
              <a:t>is 0</a:t>
            </a:r>
            <a:r>
              <a:rPr lang="en-US" sz="2000" spc="-5" dirty="0">
                <a:solidFill>
                  <a:srgbClr val="333333"/>
                </a:solidFill>
                <a:latin typeface="Georgia"/>
                <a:cs typeface="Georgia"/>
              </a:rPr>
              <a:t> </a:t>
            </a:r>
            <a:r>
              <a:rPr lang="en-US" sz="2000" dirty="0">
                <a:solidFill>
                  <a:srgbClr val="333333"/>
                </a:solidFill>
                <a:latin typeface="Georgia"/>
                <a:cs typeface="Georgia"/>
              </a:rPr>
              <a:t>or</a:t>
            </a:r>
            <a:r>
              <a:rPr lang="en-US" sz="2000" spc="-5" dirty="0">
                <a:solidFill>
                  <a:srgbClr val="333333"/>
                </a:solidFill>
                <a:latin typeface="Georgia"/>
                <a:cs typeface="Georgia"/>
              </a:rPr>
              <a:t> </a:t>
            </a:r>
            <a:r>
              <a:rPr lang="en-US" sz="2000" dirty="0">
                <a:solidFill>
                  <a:srgbClr val="333333"/>
                </a:solidFill>
                <a:latin typeface="Georgia"/>
                <a:cs typeface="Georgia"/>
              </a:rPr>
              <a:t>1, 1  represents the staff to be selected, otherwise the</a:t>
            </a:r>
            <a:r>
              <a:rPr lang="en-US" sz="2000" spc="-30" dirty="0">
                <a:solidFill>
                  <a:srgbClr val="333333"/>
                </a:solidFill>
                <a:latin typeface="Georgia"/>
                <a:cs typeface="Georgia"/>
              </a:rPr>
              <a:t> </a:t>
            </a:r>
            <a:r>
              <a:rPr lang="en-US" sz="2000" dirty="0">
                <a:solidFill>
                  <a:srgbClr val="333333"/>
                </a:solidFill>
                <a:latin typeface="Georgia"/>
                <a:cs typeface="Georgia"/>
              </a:rPr>
              <a:t>contrary.</a:t>
            </a:r>
            <a:endParaRPr lang="en-US" sz="2000" dirty="0">
              <a:latin typeface="Georgia"/>
              <a:cs typeface="Georgia"/>
            </a:endParaRPr>
          </a:p>
          <a:p>
            <a:pPr marL="12700" marR="35560" indent="36195">
              <a:lnSpc>
                <a:spcPct val="108900"/>
              </a:lnSpc>
              <a:spcBef>
                <a:spcPts val="30"/>
              </a:spcBef>
            </a:pPr>
            <a:r>
              <a:rPr lang="en-US" sz="1800" dirty="0">
                <a:solidFill>
                  <a:srgbClr val="333333"/>
                </a:solidFill>
                <a:latin typeface="Georgia"/>
                <a:cs typeface="Georgia"/>
              </a:rPr>
              <a:t>Before the program is executed, it is necessary to test each particle's legitimacy. It will  reduce the calculation by wiping legal</a:t>
            </a:r>
            <a:r>
              <a:rPr lang="en-US" sz="1800" spc="-10" dirty="0">
                <a:solidFill>
                  <a:srgbClr val="333333"/>
                </a:solidFill>
                <a:latin typeface="Georgia"/>
                <a:cs typeface="Georgia"/>
              </a:rPr>
              <a:t> </a:t>
            </a:r>
            <a:r>
              <a:rPr lang="en-US" sz="1800" dirty="0">
                <a:solidFill>
                  <a:srgbClr val="333333"/>
                </a:solidFill>
                <a:latin typeface="Georgia"/>
                <a:cs typeface="Georgia"/>
              </a:rPr>
              <a:t>particles.</a:t>
            </a:r>
            <a:endParaRPr lang="en-US" sz="1800" dirty="0">
              <a:latin typeface="Georgia"/>
              <a:cs typeface="Georgia"/>
            </a:endParaRPr>
          </a:p>
        </p:txBody>
      </p:sp>
      <p:pic>
        <p:nvPicPr>
          <p:cNvPr id="3" name="Audio 2">
            <a:hlinkClick r:id="" action="ppaction://media"/>
            <a:extLst>
              <a:ext uri="{FF2B5EF4-FFF2-40B4-BE49-F238E27FC236}">
                <a16:creationId xmlns:a16="http://schemas.microsoft.com/office/drawing/2014/main" id="{95D1FE06-F309-40AD-AE23-23232435984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2600224981"/>
      </p:ext>
    </p:extLst>
  </p:cSld>
  <p:clrMapOvr>
    <a:masterClrMapping/>
  </p:clrMapOvr>
  <mc:AlternateContent xmlns:mc="http://schemas.openxmlformats.org/markup-compatibility/2006">
    <mc:Choice xmlns:p14="http://schemas.microsoft.com/office/powerpoint/2010/main" Requires="p14">
      <p:transition spd="slow" p14:dur="2000" advTm="55763"/>
    </mc:Choice>
    <mc:Fallback>
      <p:transition spd="slow" advTm="557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08BD3E-30B1-4461-8855-AE3AD99FF576}"/>
              </a:ext>
            </a:extLst>
          </p:cNvPr>
          <p:cNvSpPr txBox="1"/>
          <p:nvPr/>
        </p:nvSpPr>
        <p:spPr>
          <a:xfrm flipH="1">
            <a:off x="1971412" y="402177"/>
            <a:ext cx="9690682" cy="6053645"/>
          </a:xfrm>
          <a:prstGeom prst="rect">
            <a:avLst/>
          </a:prstGeom>
          <a:noFill/>
        </p:spPr>
        <p:txBody>
          <a:bodyPr wrap="square" rtlCol="0">
            <a:spAutoFit/>
          </a:bodyPr>
          <a:lstStyle/>
          <a:p>
            <a:pPr marL="12700">
              <a:lnSpc>
                <a:spcPct val="100000"/>
              </a:lnSpc>
              <a:spcBef>
                <a:spcPts val="225"/>
              </a:spcBef>
            </a:pPr>
            <a:r>
              <a:rPr lang="en-US" sz="1800" dirty="0">
                <a:solidFill>
                  <a:srgbClr val="333333"/>
                </a:solidFill>
                <a:latin typeface="Georgia"/>
                <a:cs typeface="Georgia"/>
              </a:rPr>
              <a:t>The test limit is as</a:t>
            </a:r>
            <a:r>
              <a:rPr lang="en-US" sz="1800" spc="-5" dirty="0">
                <a:solidFill>
                  <a:srgbClr val="333333"/>
                </a:solidFill>
                <a:latin typeface="Georgia"/>
                <a:cs typeface="Georgia"/>
              </a:rPr>
              <a:t> </a:t>
            </a:r>
            <a:r>
              <a:rPr lang="en-US" sz="1800" dirty="0">
                <a:solidFill>
                  <a:srgbClr val="333333"/>
                </a:solidFill>
                <a:latin typeface="Georgia"/>
                <a:cs typeface="Georgia"/>
              </a:rPr>
              <a:t>follows.</a:t>
            </a:r>
          </a:p>
          <a:p>
            <a:pPr marL="12700">
              <a:lnSpc>
                <a:spcPct val="100000"/>
              </a:lnSpc>
              <a:spcBef>
                <a:spcPts val="225"/>
              </a:spcBef>
            </a:pPr>
            <a:endParaRPr lang="en-US" sz="1800" dirty="0">
              <a:latin typeface="Georgia"/>
              <a:cs typeface="Georgia"/>
            </a:endParaRPr>
          </a:p>
          <a:p>
            <a:pPr marL="12700">
              <a:lnSpc>
                <a:spcPct val="100000"/>
              </a:lnSpc>
              <a:spcBef>
                <a:spcPts val="130"/>
              </a:spcBef>
            </a:pPr>
            <a:r>
              <a:rPr lang="en-US" sz="1800" dirty="0">
                <a:solidFill>
                  <a:srgbClr val="333333"/>
                </a:solidFill>
                <a:latin typeface="Georgia"/>
                <a:cs typeface="Georgia"/>
              </a:rPr>
              <a:t>Number of employees in all work</a:t>
            </a:r>
            <a:r>
              <a:rPr lang="en-US" sz="1800" spc="-10" dirty="0">
                <a:solidFill>
                  <a:srgbClr val="333333"/>
                </a:solidFill>
                <a:latin typeface="Georgia"/>
                <a:cs typeface="Georgia"/>
              </a:rPr>
              <a:t> </a:t>
            </a:r>
            <a:r>
              <a:rPr lang="en-US" sz="1800" dirty="0">
                <a:solidFill>
                  <a:srgbClr val="333333"/>
                </a:solidFill>
                <a:latin typeface="Georgia"/>
                <a:cs typeface="Georgia"/>
              </a:rPr>
              <a:t>packages:</a:t>
            </a:r>
            <a:endParaRPr lang="en-US" sz="1800" dirty="0">
              <a:latin typeface="Georgia"/>
              <a:cs typeface="Georgia"/>
            </a:endParaRPr>
          </a:p>
          <a:p>
            <a:pPr marL="469900" marR="301625" indent="-228600">
              <a:lnSpc>
                <a:spcPct val="108900"/>
              </a:lnSpc>
              <a:buAutoNum type="alphaLcPeriod"/>
              <a:tabLst>
                <a:tab pos="469900" algn="l"/>
              </a:tabLst>
            </a:pPr>
            <a:r>
              <a:rPr lang="en-US" sz="1800" dirty="0">
                <a:solidFill>
                  <a:srgbClr val="333333"/>
                </a:solidFill>
                <a:latin typeface="Georgia"/>
                <a:cs typeface="Georgia"/>
              </a:rPr>
              <a:t>4σi = 1 </a:t>
            </a:r>
            <a:r>
              <a:rPr lang="en-US" sz="1800" dirty="0" err="1">
                <a:solidFill>
                  <a:srgbClr val="333333"/>
                </a:solidFill>
                <a:latin typeface="Georgia"/>
                <a:cs typeface="Georgia"/>
              </a:rPr>
              <a:t>mai</a:t>
            </a:r>
            <a:r>
              <a:rPr lang="en-US" sz="1800" dirty="0">
                <a:solidFill>
                  <a:srgbClr val="333333"/>
                </a:solidFill>
                <a:latin typeface="Georgia"/>
                <a:cs typeface="Georgia"/>
              </a:rPr>
              <a:t> = Si = Si limits the condition that the number of work packets of  employee SI</a:t>
            </a:r>
            <a:r>
              <a:rPr lang="en-US" sz="1800" spc="-5" dirty="0">
                <a:solidFill>
                  <a:srgbClr val="333333"/>
                </a:solidFill>
                <a:latin typeface="Georgia"/>
                <a:cs typeface="Georgia"/>
              </a:rPr>
              <a:t> </a:t>
            </a:r>
            <a:r>
              <a:rPr lang="en-US" sz="1800" dirty="0">
                <a:solidFill>
                  <a:srgbClr val="333333"/>
                </a:solidFill>
                <a:latin typeface="Georgia"/>
                <a:cs typeface="Georgia"/>
              </a:rPr>
              <a:t>is.</a:t>
            </a:r>
            <a:endParaRPr lang="en-US" sz="1800" dirty="0">
              <a:latin typeface="Georgia"/>
              <a:cs typeface="Georgia"/>
            </a:endParaRPr>
          </a:p>
          <a:p>
            <a:pPr marL="469900" marR="39370" indent="-228600">
              <a:lnSpc>
                <a:spcPct val="108900"/>
              </a:lnSpc>
              <a:buAutoNum type="alphaLcPeriod"/>
              <a:tabLst>
                <a:tab pos="469900" algn="l"/>
              </a:tabLst>
            </a:pPr>
            <a:r>
              <a:rPr lang="en-US" sz="1800" dirty="0">
                <a:solidFill>
                  <a:srgbClr val="333333"/>
                </a:solidFill>
                <a:latin typeface="Georgia"/>
                <a:cs typeface="Georgia"/>
              </a:rPr>
              <a:t>4σI = 1 </a:t>
            </a:r>
            <a:r>
              <a:rPr lang="en-US" sz="1800" dirty="0" err="1">
                <a:solidFill>
                  <a:srgbClr val="333333"/>
                </a:solidFill>
                <a:latin typeface="Georgia"/>
                <a:cs typeface="Georgia"/>
              </a:rPr>
              <a:t>MBJ</a:t>
            </a:r>
            <a:r>
              <a:rPr lang="en-US" sz="1800" dirty="0">
                <a:solidFill>
                  <a:srgbClr val="333333"/>
                </a:solidFill>
                <a:latin typeface="Georgia"/>
                <a:cs typeface="Georgia"/>
              </a:rPr>
              <a:t> = </a:t>
            </a:r>
            <a:r>
              <a:rPr lang="en-US" sz="1800" dirty="0" err="1">
                <a:solidFill>
                  <a:srgbClr val="333333"/>
                </a:solidFill>
                <a:latin typeface="Georgia"/>
                <a:cs typeface="Georgia"/>
              </a:rPr>
              <a:t>SJ</a:t>
            </a:r>
            <a:r>
              <a:rPr lang="en-US" sz="1800" dirty="0">
                <a:solidFill>
                  <a:srgbClr val="333333"/>
                </a:solidFill>
                <a:latin typeface="Georgia"/>
                <a:cs typeface="Georgia"/>
              </a:rPr>
              <a:t> restricts the state where the number of second work packets of  the second work packet is</a:t>
            </a:r>
            <a:r>
              <a:rPr lang="en-US" sz="1800" spc="-5" dirty="0">
                <a:solidFill>
                  <a:srgbClr val="333333"/>
                </a:solidFill>
                <a:latin typeface="Georgia"/>
                <a:cs typeface="Georgia"/>
              </a:rPr>
              <a:t> </a:t>
            </a:r>
            <a:r>
              <a:rPr lang="en-US" sz="1800" dirty="0" err="1">
                <a:solidFill>
                  <a:srgbClr val="333333"/>
                </a:solidFill>
                <a:latin typeface="Georgia"/>
                <a:cs typeface="Georgia"/>
              </a:rPr>
              <a:t>SJ</a:t>
            </a:r>
            <a:r>
              <a:rPr lang="en-US" sz="1800" dirty="0">
                <a:solidFill>
                  <a:srgbClr val="333333"/>
                </a:solidFill>
                <a:latin typeface="Georgia"/>
                <a:cs typeface="Georgia"/>
              </a:rPr>
              <a:t>.</a:t>
            </a:r>
            <a:endParaRPr lang="en-US" sz="1800" dirty="0">
              <a:latin typeface="Georgia"/>
              <a:cs typeface="Georgia"/>
            </a:endParaRPr>
          </a:p>
          <a:p>
            <a:pPr marL="469900" marR="100330" indent="-228600">
              <a:lnSpc>
                <a:spcPct val="108900"/>
              </a:lnSpc>
              <a:buAutoNum type="alphaLcPeriod"/>
              <a:tabLst>
                <a:tab pos="469900" algn="l"/>
              </a:tabLst>
            </a:pPr>
            <a:r>
              <a:rPr lang="en-US" sz="1800" dirty="0">
                <a:solidFill>
                  <a:srgbClr val="333333"/>
                </a:solidFill>
                <a:latin typeface="Georgia"/>
                <a:cs typeface="Georgia"/>
              </a:rPr>
              <a:t>4σMI = 1CK = SK limits the condition that there are a number of third work  packages of the staff SK. Second, if the personnel are selected by the work  package, it is not found in another work package. Therefore, the program needs  to be tested if the same staff is found in different work</a:t>
            </a:r>
            <a:r>
              <a:rPr lang="en-US" sz="1800" spc="-30" dirty="0">
                <a:solidFill>
                  <a:srgbClr val="333333"/>
                </a:solidFill>
                <a:latin typeface="Georgia"/>
                <a:cs typeface="Georgia"/>
              </a:rPr>
              <a:t> </a:t>
            </a:r>
            <a:r>
              <a:rPr lang="en-US" sz="1800" dirty="0">
                <a:solidFill>
                  <a:srgbClr val="333333"/>
                </a:solidFill>
                <a:latin typeface="Georgia"/>
                <a:cs typeface="Georgia"/>
              </a:rPr>
              <a:t>packages.</a:t>
            </a:r>
            <a:endParaRPr lang="en-US" sz="1800" dirty="0">
              <a:latin typeface="Georgia"/>
              <a:cs typeface="Georgia"/>
            </a:endParaRPr>
          </a:p>
          <a:p>
            <a:pPr>
              <a:lnSpc>
                <a:spcPct val="100000"/>
              </a:lnSpc>
              <a:spcBef>
                <a:spcPts val="30"/>
              </a:spcBef>
            </a:pPr>
            <a:endParaRPr lang="en-US" sz="2000" dirty="0">
              <a:latin typeface="Georgia"/>
              <a:cs typeface="Georgia"/>
            </a:endParaRPr>
          </a:p>
          <a:p>
            <a:pPr marL="12700" marR="634365">
              <a:lnSpc>
                <a:spcPct val="108900"/>
              </a:lnSpc>
              <a:spcBef>
                <a:spcPts val="5"/>
              </a:spcBef>
            </a:pPr>
            <a:r>
              <a:rPr lang="en-US" sz="1800" dirty="0">
                <a:solidFill>
                  <a:srgbClr val="333333"/>
                </a:solidFill>
                <a:latin typeface="Georgia"/>
                <a:cs typeface="Georgia"/>
              </a:rPr>
              <a:t>Finally, the sum of all particle codes that are 1 is the total number of candidate  employees.</a:t>
            </a:r>
            <a:endParaRPr lang="en-US" sz="1800" dirty="0">
              <a:latin typeface="Georgia"/>
              <a:cs typeface="Georgia"/>
            </a:endParaRPr>
          </a:p>
          <a:p>
            <a:pPr>
              <a:lnSpc>
                <a:spcPct val="100000"/>
              </a:lnSpc>
              <a:spcBef>
                <a:spcPts val="5"/>
              </a:spcBef>
            </a:pPr>
            <a:endParaRPr lang="en-US" sz="1800" dirty="0">
              <a:latin typeface="Georgia"/>
              <a:cs typeface="Georgia"/>
            </a:endParaRPr>
          </a:p>
          <a:p>
            <a:pPr marL="12700" marR="127000">
              <a:lnSpc>
                <a:spcPct val="108900"/>
              </a:lnSpc>
            </a:pPr>
            <a:r>
              <a:rPr lang="en-US" sz="1800" dirty="0">
                <a:solidFill>
                  <a:srgbClr val="333333"/>
                </a:solidFill>
                <a:latin typeface="Georgia"/>
                <a:cs typeface="Georgia"/>
              </a:rPr>
              <a:t>Example: The project manager expects to assign 10 candidates to 3 working packages.  One of the particle codes is P: [0101001010 | 1010100000 | 0000010100]. The  meaning of this particle is that manager 2,4,7,9 assigns employee 2,4,7,9 to work  package 1. Employee numbers 1, 3, and 5 are assigned to work package 2. Numbers 6  and 8 are assigned to work package</a:t>
            </a:r>
            <a:r>
              <a:rPr lang="en-US" sz="1800" spc="-10" dirty="0">
                <a:solidFill>
                  <a:srgbClr val="333333"/>
                </a:solidFill>
                <a:latin typeface="Georgia"/>
                <a:cs typeface="Georgia"/>
              </a:rPr>
              <a:t> </a:t>
            </a:r>
            <a:r>
              <a:rPr lang="en-US" sz="1800" dirty="0">
                <a:solidFill>
                  <a:srgbClr val="333333"/>
                </a:solidFill>
                <a:latin typeface="Georgia"/>
                <a:cs typeface="Georgia"/>
              </a:rPr>
              <a:t>3.</a:t>
            </a:r>
            <a:endParaRPr lang="en-US" sz="1800" dirty="0">
              <a:latin typeface="Georgia"/>
              <a:cs typeface="Georgia"/>
            </a:endParaRPr>
          </a:p>
        </p:txBody>
      </p:sp>
      <p:pic>
        <p:nvPicPr>
          <p:cNvPr id="2" name="Audio 1">
            <a:hlinkClick r:id="" action="ppaction://media"/>
            <a:extLst>
              <a:ext uri="{FF2B5EF4-FFF2-40B4-BE49-F238E27FC236}">
                <a16:creationId xmlns:a16="http://schemas.microsoft.com/office/drawing/2014/main" id="{B6779C96-A1C6-4D6B-A98B-BD718DBDA7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1164143806"/>
      </p:ext>
    </p:extLst>
  </p:cSld>
  <p:clrMapOvr>
    <a:masterClrMapping/>
  </p:clrMapOvr>
  <mc:AlternateContent xmlns:mc="http://schemas.openxmlformats.org/markup-compatibility/2006">
    <mc:Choice xmlns:p14="http://schemas.microsoft.com/office/powerpoint/2010/main" Requires="p14">
      <p:transition spd="slow" p14:dur="2000" advTm="55052"/>
    </mc:Choice>
    <mc:Fallback>
      <p:transition spd="slow" advTm="55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255B77-6501-42B0-8D53-111B3EDBFA06}"/>
              </a:ext>
            </a:extLst>
          </p:cNvPr>
          <p:cNvSpPr txBox="1"/>
          <p:nvPr/>
        </p:nvSpPr>
        <p:spPr>
          <a:xfrm>
            <a:off x="2038525" y="677188"/>
            <a:ext cx="9489346" cy="5503623"/>
          </a:xfrm>
          <a:prstGeom prst="rect">
            <a:avLst/>
          </a:prstGeom>
          <a:noFill/>
        </p:spPr>
        <p:txBody>
          <a:bodyPr wrap="square" rtlCol="0">
            <a:spAutoFit/>
          </a:bodyPr>
          <a:lstStyle/>
          <a:p>
            <a:pPr marL="12700" marR="180975">
              <a:lnSpc>
                <a:spcPct val="108900"/>
              </a:lnSpc>
              <a:spcBef>
                <a:spcPts val="5"/>
              </a:spcBef>
            </a:pPr>
            <a:r>
              <a:rPr lang="en-US" sz="1800" dirty="0">
                <a:solidFill>
                  <a:srgbClr val="333333"/>
                </a:solidFill>
                <a:latin typeface="Georgia"/>
                <a:cs typeface="Georgia"/>
              </a:rPr>
              <a:t>This white paper outlines the </a:t>
            </a:r>
            <a:r>
              <a:rPr lang="en-US" sz="1800" dirty="0" err="1">
                <a:solidFill>
                  <a:srgbClr val="333333"/>
                </a:solidFill>
                <a:latin typeface="Georgia"/>
                <a:cs typeface="Georgia"/>
              </a:rPr>
              <a:t>PSO</a:t>
            </a:r>
            <a:r>
              <a:rPr lang="en-US" sz="1800" dirty="0">
                <a:solidFill>
                  <a:srgbClr val="333333"/>
                </a:solidFill>
                <a:latin typeface="Georgia"/>
                <a:cs typeface="Georgia"/>
              </a:rPr>
              <a:t> process for a talent allocation optimization</a:t>
            </a:r>
            <a:r>
              <a:rPr lang="en-US" sz="1800" spc="-100" dirty="0">
                <a:solidFill>
                  <a:srgbClr val="333333"/>
                </a:solidFill>
                <a:latin typeface="Georgia"/>
                <a:cs typeface="Georgia"/>
              </a:rPr>
              <a:t> </a:t>
            </a:r>
            <a:r>
              <a:rPr lang="en-US" sz="1800" dirty="0">
                <a:solidFill>
                  <a:srgbClr val="333333"/>
                </a:solidFill>
                <a:latin typeface="Georgia"/>
                <a:cs typeface="Georgia"/>
              </a:rPr>
              <a:t>project.  This is explained as</a:t>
            </a:r>
            <a:r>
              <a:rPr lang="en-US" sz="1800" spc="-5" dirty="0">
                <a:solidFill>
                  <a:srgbClr val="333333"/>
                </a:solidFill>
                <a:latin typeface="Georgia"/>
                <a:cs typeface="Georgia"/>
              </a:rPr>
              <a:t> </a:t>
            </a:r>
            <a:r>
              <a:rPr lang="en-US" sz="1800" dirty="0">
                <a:solidFill>
                  <a:srgbClr val="333333"/>
                </a:solidFill>
                <a:latin typeface="Georgia"/>
                <a:cs typeface="Georgia"/>
              </a:rPr>
              <a:t>follows:</a:t>
            </a:r>
            <a:endParaRPr lang="en-US" sz="1800" dirty="0">
              <a:latin typeface="Georgia"/>
              <a:cs typeface="Georgia"/>
            </a:endParaRPr>
          </a:p>
          <a:p>
            <a:pPr marL="12700" marR="262890">
              <a:lnSpc>
                <a:spcPct val="108900"/>
              </a:lnSpc>
            </a:pPr>
            <a:r>
              <a:rPr lang="en-US" sz="1800" dirty="0">
                <a:solidFill>
                  <a:srgbClr val="333333"/>
                </a:solidFill>
                <a:latin typeface="Georgia"/>
                <a:cs typeface="Georgia"/>
              </a:rPr>
              <a:t>Initialization </a:t>
            </a:r>
            <a:r>
              <a:rPr lang="en-US" sz="1800" dirty="0" err="1">
                <a:solidFill>
                  <a:srgbClr val="333333"/>
                </a:solidFill>
                <a:latin typeface="Georgia"/>
                <a:cs typeface="Georgia"/>
              </a:rPr>
              <a:t>PSO</a:t>
            </a:r>
            <a:r>
              <a:rPr lang="en-US" sz="1800" dirty="0">
                <a:solidFill>
                  <a:srgbClr val="333333"/>
                </a:solidFill>
                <a:latin typeface="Georgia"/>
                <a:cs typeface="Georgia"/>
              </a:rPr>
              <a:t>. Includes population size N, particle position xi, velocity vi.  According to the limited conditions, the correctness of each particle should be</a:t>
            </a:r>
            <a:r>
              <a:rPr lang="en-US" sz="1800" spc="-100" dirty="0">
                <a:solidFill>
                  <a:srgbClr val="333333"/>
                </a:solidFill>
                <a:latin typeface="Georgia"/>
                <a:cs typeface="Georgia"/>
              </a:rPr>
              <a:t> </a:t>
            </a:r>
            <a:r>
              <a:rPr lang="en-US" sz="1800" dirty="0">
                <a:solidFill>
                  <a:srgbClr val="333333"/>
                </a:solidFill>
                <a:latin typeface="Georgia"/>
                <a:cs typeface="Georgia"/>
              </a:rPr>
              <a:t>tested  first.</a:t>
            </a:r>
            <a:endParaRPr lang="en-US" sz="1800" dirty="0">
              <a:latin typeface="Georgia"/>
              <a:cs typeface="Georgia"/>
            </a:endParaRPr>
          </a:p>
          <a:p>
            <a:pPr>
              <a:lnSpc>
                <a:spcPct val="100000"/>
              </a:lnSpc>
              <a:spcBef>
                <a:spcPts val="30"/>
              </a:spcBef>
            </a:pPr>
            <a:endParaRPr lang="en-US" sz="2000" dirty="0">
              <a:latin typeface="Georgia"/>
              <a:cs typeface="Georgia"/>
            </a:endParaRPr>
          </a:p>
          <a:p>
            <a:pPr marL="12700" marR="135890">
              <a:lnSpc>
                <a:spcPct val="108900"/>
              </a:lnSpc>
            </a:pPr>
            <a:r>
              <a:rPr lang="en-US" sz="1800" dirty="0">
                <a:solidFill>
                  <a:srgbClr val="333333"/>
                </a:solidFill>
                <a:latin typeface="Georgia"/>
                <a:cs typeface="Georgia"/>
              </a:rPr>
              <a:t>Calculate the fitness value of the objective function according to equation (6). Use  weights to get the initial </a:t>
            </a:r>
            <a:r>
              <a:rPr lang="en-US" sz="1800" dirty="0" err="1">
                <a:solidFill>
                  <a:srgbClr val="333333"/>
                </a:solidFill>
                <a:latin typeface="Georgia"/>
                <a:cs typeface="Georgia"/>
              </a:rPr>
              <a:t>pBest</a:t>
            </a:r>
            <a:r>
              <a:rPr lang="en-US" sz="1800" dirty="0">
                <a:solidFill>
                  <a:srgbClr val="333333"/>
                </a:solidFill>
                <a:latin typeface="Georgia"/>
                <a:cs typeface="Georgia"/>
              </a:rPr>
              <a:t> and </a:t>
            </a:r>
            <a:r>
              <a:rPr lang="en-US" sz="1800" dirty="0" err="1">
                <a:solidFill>
                  <a:srgbClr val="333333"/>
                </a:solidFill>
                <a:latin typeface="Georgia"/>
                <a:cs typeface="Georgia"/>
              </a:rPr>
              <a:t>gBest</a:t>
            </a:r>
            <a:r>
              <a:rPr lang="en-US" sz="1800" dirty="0">
                <a:solidFill>
                  <a:srgbClr val="333333"/>
                </a:solidFill>
                <a:latin typeface="Georgia"/>
                <a:cs typeface="Georgia"/>
              </a:rPr>
              <a:t>. Updates the particles according to the  standard </a:t>
            </a:r>
            <a:r>
              <a:rPr lang="en-US" sz="1800" dirty="0" err="1">
                <a:solidFill>
                  <a:srgbClr val="333333"/>
                </a:solidFill>
                <a:latin typeface="Georgia"/>
                <a:cs typeface="Georgia"/>
              </a:rPr>
              <a:t>PSO</a:t>
            </a:r>
            <a:r>
              <a:rPr lang="en-US" sz="1800" dirty="0">
                <a:solidFill>
                  <a:srgbClr val="333333"/>
                </a:solidFill>
                <a:latin typeface="Georgia"/>
                <a:cs typeface="Georgia"/>
              </a:rPr>
              <a:t> algorithm. Updated the velocity vi and position xi of each particle with  </a:t>
            </a:r>
            <a:r>
              <a:rPr lang="en-US" sz="1800" dirty="0" err="1">
                <a:solidFill>
                  <a:srgbClr val="333333"/>
                </a:solidFill>
                <a:latin typeface="Georgia"/>
                <a:cs typeface="Georgia"/>
              </a:rPr>
              <a:t>gBest</a:t>
            </a:r>
            <a:r>
              <a:rPr lang="en-US" sz="1800" dirty="0">
                <a:solidFill>
                  <a:srgbClr val="333333"/>
                </a:solidFill>
                <a:latin typeface="Georgia"/>
                <a:cs typeface="Georgia"/>
              </a:rPr>
              <a:t> and </a:t>
            </a:r>
            <a:r>
              <a:rPr lang="en-US" sz="1800" dirty="0" err="1">
                <a:solidFill>
                  <a:srgbClr val="333333"/>
                </a:solidFill>
                <a:latin typeface="Georgia"/>
                <a:cs typeface="Georgia"/>
              </a:rPr>
              <a:t>pBest</a:t>
            </a:r>
            <a:r>
              <a:rPr lang="en-US" sz="1800" dirty="0">
                <a:solidFill>
                  <a:srgbClr val="333333"/>
                </a:solidFill>
                <a:latin typeface="Georgia"/>
                <a:cs typeface="Georgia"/>
              </a:rPr>
              <a:t> of </a:t>
            </a:r>
            <a:r>
              <a:rPr lang="en-US" sz="1800" dirty="0" err="1">
                <a:solidFill>
                  <a:srgbClr val="333333"/>
                </a:solidFill>
                <a:latin typeface="Georgia"/>
                <a:cs typeface="Georgia"/>
              </a:rPr>
              <a:t>Stepl</a:t>
            </a:r>
            <a:r>
              <a:rPr lang="en-US" sz="1800" dirty="0">
                <a:solidFill>
                  <a:srgbClr val="333333"/>
                </a:solidFill>
                <a:latin typeface="Georgia"/>
                <a:cs typeface="Georgia"/>
              </a:rPr>
              <a:t>. If the pause condition is met, the circuit will stop.</a:t>
            </a:r>
            <a:r>
              <a:rPr lang="en-US" sz="1800" spc="-100" dirty="0">
                <a:solidFill>
                  <a:srgbClr val="333333"/>
                </a:solidFill>
                <a:latin typeface="Georgia"/>
                <a:cs typeface="Georgia"/>
              </a:rPr>
              <a:t> </a:t>
            </a:r>
            <a:r>
              <a:rPr lang="en-US" sz="1800" dirty="0">
                <a:solidFill>
                  <a:srgbClr val="333333"/>
                </a:solidFill>
                <a:latin typeface="Georgia"/>
                <a:cs typeface="Georgia"/>
              </a:rPr>
              <a:t>Otherwise,  go back to step</a:t>
            </a:r>
            <a:r>
              <a:rPr lang="en-US" sz="1800" spc="-5" dirty="0">
                <a:solidFill>
                  <a:srgbClr val="333333"/>
                </a:solidFill>
                <a:latin typeface="Georgia"/>
                <a:cs typeface="Georgia"/>
              </a:rPr>
              <a:t> </a:t>
            </a:r>
            <a:r>
              <a:rPr lang="en-US" sz="1800" dirty="0">
                <a:solidFill>
                  <a:srgbClr val="333333"/>
                </a:solidFill>
                <a:latin typeface="Georgia"/>
                <a:cs typeface="Georgia"/>
              </a:rPr>
              <a:t>2.</a:t>
            </a:r>
            <a:endParaRPr lang="en-US" sz="1800" dirty="0">
              <a:latin typeface="Georgia"/>
              <a:cs typeface="Georgia"/>
            </a:endParaRPr>
          </a:p>
          <a:p>
            <a:pPr>
              <a:lnSpc>
                <a:spcPct val="100000"/>
              </a:lnSpc>
            </a:pPr>
            <a:endParaRPr lang="en-US" sz="2000" dirty="0">
              <a:latin typeface="Georgia"/>
              <a:cs typeface="Georgia"/>
            </a:endParaRPr>
          </a:p>
          <a:p>
            <a:pPr>
              <a:lnSpc>
                <a:spcPct val="100000"/>
              </a:lnSpc>
              <a:spcBef>
                <a:spcPts val="20"/>
              </a:spcBef>
            </a:pPr>
            <a:endParaRPr lang="en-US" sz="1800" dirty="0">
              <a:latin typeface="Georgia"/>
              <a:cs typeface="Georgia"/>
            </a:endParaRPr>
          </a:p>
          <a:p>
            <a:pPr marL="25400" algn="ctr">
              <a:lnSpc>
                <a:spcPct val="100000"/>
              </a:lnSpc>
            </a:pPr>
            <a:r>
              <a:rPr lang="en-US" sz="2000" b="1" u="sng" spc="-810" dirty="0">
                <a:solidFill>
                  <a:srgbClr val="333333"/>
                </a:solidFill>
                <a:uFill>
                  <a:solidFill>
                    <a:srgbClr val="333333"/>
                  </a:solidFill>
                </a:uFill>
                <a:latin typeface="Georgia"/>
                <a:cs typeface="Georgia"/>
              </a:rPr>
              <a:t>5</a:t>
            </a:r>
            <a:r>
              <a:rPr lang="en-US" sz="2000" b="1" spc="475" dirty="0">
                <a:solidFill>
                  <a:srgbClr val="333333"/>
                </a:solidFill>
                <a:latin typeface="Georgia"/>
                <a:cs typeface="Georgia"/>
              </a:rPr>
              <a:t> </a:t>
            </a:r>
            <a:r>
              <a:rPr lang="en-US" sz="2000" b="1" u="sng" dirty="0">
                <a:solidFill>
                  <a:srgbClr val="333333"/>
                </a:solidFill>
                <a:uFill>
                  <a:solidFill>
                    <a:srgbClr val="333333"/>
                  </a:solidFill>
                </a:uFill>
                <a:latin typeface="Georgia"/>
                <a:cs typeface="Georgia"/>
              </a:rPr>
              <a:t>. APPLICATION OF</a:t>
            </a:r>
            <a:r>
              <a:rPr lang="en-US" sz="2000" b="1" u="sng" spc="-5" dirty="0">
                <a:solidFill>
                  <a:srgbClr val="333333"/>
                </a:solidFill>
                <a:uFill>
                  <a:solidFill>
                    <a:srgbClr val="333333"/>
                  </a:solidFill>
                </a:uFill>
                <a:latin typeface="Georgia"/>
                <a:cs typeface="Georgia"/>
              </a:rPr>
              <a:t> MODEL</a:t>
            </a:r>
            <a:endParaRPr lang="en-US" sz="2000" dirty="0">
              <a:latin typeface="Georgia"/>
              <a:cs typeface="Georgia"/>
            </a:endParaRPr>
          </a:p>
          <a:p>
            <a:pPr>
              <a:lnSpc>
                <a:spcPct val="100000"/>
              </a:lnSpc>
              <a:spcBef>
                <a:spcPts val="5"/>
              </a:spcBef>
            </a:pPr>
            <a:endParaRPr lang="en-US" sz="2000" dirty="0">
              <a:latin typeface="Georgia"/>
              <a:cs typeface="Georgia"/>
            </a:endParaRPr>
          </a:p>
          <a:p>
            <a:pPr marL="12700" marR="5080">
              <a:lnSpc>
                <a:spcPct val="108900"/>
              </a:lnSpc>
            </a:pPr>
            <a:r>
              <a:rPr lang="en-US" sz="1800" dirty="0">
                <a:solidFill>
                  <a:srgbClr val="333333"/>
                </a:solidFill>
                <a:latin typeface="Georgia"/>
                <a:cs typeface="Georgia"/>
              </a:rPr>
              <a:t>In this research, we examined a human resources allocation project based on a software  development project. The project team develops e-business systems for</a:t>
            </a:r>
            <a:r>
              <a:rPr lang="en-US" sz="1800" spc="-55" dirty="0">
                <a:solidFill>
                  <a:srgbClr val="333333"/>
                </a:solidFill>
                <a:latin typeface="Georgia"/>
                <a:cs typeface="Georgia"/>
              </a:rPr>
              <a:t> </a:t>
            </a:r>
            <a:r>
              <a:rPr lang="en-US" sz="1800" dirty="0">
                <a:solidFill>
                  <a:srgbClr val="333333"/>
                </a:solidFill>
                <a:latin typeface="Georgia"/>
                <a:cs typeface="Georgia"/>
              </a:rPr>
              <a:t>enterprises.</a:t>
            </a:r>
            <a:endParaRPr lang="en-US" sz="1800" dirty="0">
              <a:latin typeface="Georgia"/>
              <a:cs typeface="Georgia"/>
            </a:endParaRPr>
          </a:p>
          <a:p>
            <a:pPr marL="12700" marR="62865">
              <a:lnSpc>
                <a:spcPct val="108900"/>
              </a:lnSpc>
            </a:pPr>
            <a:r>
              <a:rPr lang="en-US" sz="1800" dirty="0">
                <a:solidFill>
                  <a:srgbClr val="333333"/>
                </a:solidFill>
                <a:latin typeface="Georgia"/>
                <a:cs typeface="Georgia"/>
              </a:rPr>
              <a:t>E-business systems have three subsystems. One is the Product Information  Management Subsystem (PIMS) and the other is the Custom Information</a:t>
            </a:r>
            <a:r>
              <a:rPr lang="en-US" sz="1800" spc="-100" dirty="0">
                <a:solidFill>
                  <a:srgbClr val="333333"/>
                </a:solidFill>
                <a:latin typeface="Georgia"/>
                <a:cs typeface="Georgia"/>
              </a:rPr>
              <a:t> </a:t>
            </a:r>
            <a:r>
              <a:rPr lang="en-US" sz="1800" dirty="0">
                <a:solidFill>
                  <a:srgbClr val="333333"/>
                </a:solidFill>
                <a:latin typeface="Georgia"/>
                <a:cs typeface="Georgia"/>
              </a:rPr>
              <a:t>Management  Subsystem (CIMS). The other one is an order information management</a:t>
            </a:r>
            <a:r>
              <a:rPr lang="en-US" sz="1800" spc="-55" dirty="0">
                <a:solidFill>
                  <a:srgbClr val="333333"/>
                </a:solidFill>
                <a:latin typeface="Georgia"/>
                <a:cs typeface="Georgia"/>
              </a:rPr>
              <a:t> </a:t>
            </a:r>
            <a:r>
              <a:rPr lang="en-US" sz="1800" dirty="0">
                <a:solidFill>
                  <a:srgbClr val="333333"/>
                </a:solidFill>
                <a:latin typeface="Georgia"/>
                <a:cs typeface="Georgia"/>
              </a:rPr>
              <a:t>subsystem</a:t>
            </a:r>
            <a:endParaRPr lang="en-US" sz="1800" dirty="0">
              <a:latin typeface="Georgia"/>
              <a:cs typeface="Georgia"/>
            </a:endParaRPr>
          </a:p>
        </p:txBody>
      </p:sp>
      <p:pic>
        <p:nvPicPr>
          <p:cNvPr id="2" name="Audio 1">
            <a:hlinkClick r:id="" action="ppaction://media"/>
            <a:extLst>
              <a:ext uri="{FF2B5EF4-FFF2-40B4-BE49-F238E27FC236}">
                <a16:creationId xmlns:a16="http://schemas.microsoft.com/office/drawing/2014/main" id="{96B1A54B-1D45-4E6F-89B7-34B4DFA001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911770840"/>
      </p:ext>
    </p:extLst>
  </p:cSld>
  <p:clrMapOvr>
    <a:masterClrMapping/>
  </p:clrMapOvr>
  <mc:AlternateContent xmlns:mc="http://schemas.openxmlformats.org/markup-compatibility/2006">
    <mc:Choice xmlns:p14="http://schemas.microsoft.com/office/powerpoint/2010/main" Requires="p14">
      <p:transition spd="slow" p14:dur="2000" advTm="43172"/>
    </mc:Choice>
    <mc:Fallback>
      <p:transition spd="slow" advTm="43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F7A3809-48C3-4747-92BE-01D0B3AEFE69}"/>
              </a:ext>
            </a:extLst>
          </p:cNvPr>
          <p:cNvSpPr txBox="1"/>
          <p:nvPr/>
        </p:nvSpPr>
        <p:spPr>
          <a:xfrm>
            <a:off x="1904300" y="536895"/>
            <a:ext cx="9569042" cy="1579984"/>
          </a:xfrm>
          <a:prstGeom prst="rect">
            <a:avLst/>
          </a:prstGeom>
          <a:noFill/>
        </p:spPr>
        <p:txBody>
          <a:bodyPr wrap="square" rtlCol="0">
            <a:spAutoFit/>
          </a:bodyPr>
          <a:lstStyle/>
          <a:p>
            <a:pPr marL="12700" marR="5080">
              <a:lnSpc>
                <a:spcPct val="108900"/>
              </a:lnSpc>
              <a:spcBef>
                <a:spcPts val="100"/>
              </a:spcBef>
            </a:pPr>
            <a:r>
              <a:rPr lang="en-US" sz="1800" dirty="0">
                <a:solidFill>
                  <a:srgbClr val="333333"/>
                </a:solidFill>
                <a:latin typeface="Georgia"/>
                <a:cs typeface="Georgia"/>
              </a:rPr>
              <a:t>(</a:t>
            </a:r>
            <a:r>
              <a:rPr lang="en-US" sz="1800" dirty="0" err="1">
                <a:solidFill>
                  <a:srgbClr val="333333"/>
                </a:solidFill>
                <a:latin typeface="Georgia"/>
                <a:cs typeface="Georgia"/>
              </a:rPr>
              <a:t>OIMS</a:t>
            </a:r>
            <a:r>
              <a:rPr lang="en-US" sz="1800" dirty="0">
                <a:solidFill>
                  <a:srgbClr val="333333"/>
                </a:solidFill>
                <a:latin typeface="Georgia"/>
                <a:cs typeface="Georgia"/>
              </a:rPr>
              <a:t>). Therefore, the e-business system was divided into three modules. Table 1</a:t>
            </a:r>
            <a:r>
              <a:rPr lang="en-US" sz="1800" spc="-100" dirty="0">
                <a:solidFill>
                  <a:srgbClr val="333333"/>
                </a:solidFill>
                <a:latin typeface="Georgia"/>
                <a:cs typeface="Georgia"/>
              </a:rPr>
              <a:t> </a:t>
            </a:r>
            <a:r>
              <a:rPr lang="en-US" sz="1800" dirty="0">
                <a:solidFill>
                  <a:srgbClr val="333333"/>
                </a:solidFill>
                <a:latin typeface="Georgia"/>
                <a:cs typeface="Georgia"/>
              </a:rPr>
              <a:t>shows  the importance and capacity requirements of all work packages. Table 2 shows the  competency levels and expectations of all employees (omitted). The project manager  assigns 10 employees to 3 work packages. The first work package requires three  employees. The second work package requires three employees. The third work package  requires four</a:t>
            </a:r>
            <a:r>
              <a:rPr lang="en-US" sz="1800" spc="-5" dirty="0">
                <a:solidFill>
                  <a:srgbClr val="333333"/>
                </a:solidFill>
                <a:latin typeface="Georgia"/>
                <a:cs typeface="Georgia"/>
              </a:rPr>
              <a:t> </a:t>
            </a:r>
            <a:r>
              <a:rPr lang="en-US" sz="1800" dirty="0">
                <a:solidFill>
                  <a:srgbClr val="333333"/>
                </a:solidFill>
                <a:latin typeface="Georgia"/>
                <a:cs typeface="Georgia"/>
              </a:rPr>
              <a:t>employees.</a:t>
            </a:r>
            <a:endParaRPr lang="en-US" sz="1800" dirty="0">
              <a:latin typeface="Georgia"/>
              <a:cs typeface="Georgia"/>
            </a:endParaRPr>
          </a:p>
        </p:txBody>
      </p:sp>
      <p:sp>
        <p:nvSpPr>
          <p:cNvPr id="5" name="object 4">
            <a:extLst>
              <a:ext uri="{FF2B5EF4-FFF2-40B4-BE49-F238E27FC236}">
                <a16:creationId xmlns:a16="http://schemas.microsoft.com/office/drawing/2014/main" id="{AC6708D1-048D-417F-A4C2-778B3FCCA9D3}"/>
              </a:ext>
            </a:extLst>
          </p:cNvPr>
          <p:cNvSpPr/>
          <p:nvPr/>
        </p:nvSpPr>
        <p:spPr>
          <a:xfrm>
            <a:off x="4560522" y="2915637"/>
            <a:ext cx="4256599" cy="2530159"/>
          </a:xfrm>
          <a:prstGeom prst="rect">
            <a:avLst/>
          </a:prstGeom>
          <a:blipFill>
            <a:blip r:embed="rId4" cstate="print"/>
            <a:stretch>
              <a:fillRect/>
            </a:stretch>
          </a:blipFill>
        </p:spPr>
        <p:txBody>
          <a:bodyPr wrap="square" lIns="0" tIns="0" rIns="0" bIns="0" rtlCol="0"/>
          <a:lstStyle/>
          <a:p>
            <a:endParaRPr/>
          </a:p>
        </p:txBody>
      </p:sp>
      <p:pic>
        <p:nvPicPr>
          <p:cNvPr id="2" name="Audio 1">
            <a:hlinkClick r:id="" action="ppaction://media"/>
            <a:extLst>
              <a:ext uri="{FF2B5EF4-FFF2-40B4-BE49-F238E27FC236}">
                <a16:creationId xmlns:a16="http://schemas.microsoft.com/office/drawing/2014/main" id="{235BA205-9A43-40FF-95CD-341509F003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4132650712"/>
      </p:ext>
    </p:extLst>
  </p:cSld>
  <p:clrMapOvr>
    <a:masterClrMapping/>
  </p:clrMapOvr>
  <mc:AlternateContent xmlns:mc="http://schemas.openxmlformats.org/markup-compatibility/2006">
    <mc:Choice xmlns:p14="http://schemas.microsoft.com/office/powerpoint/2010/main" Requires="p14">
      <p:transition spd="slow" p14:dur="2000" advTm="33785"/>
    </mc:Choice>
    <mc:Fallback>
      <p:transition spd="slow" advTm="33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D3582B0-610A-4545-8375-E6D2876B3D49}"/>
              </a:ext>
            </a:extLst>
          </p:cNvPr>
          <p:cNvSpPr txBox="1"/>
          <p:nvPr/>
        </p:nvSpPr>
        <p:spPr>
          <a:xfrm>
            <a:off x="1904300" y="155790"/>
            <a:ext cx="9749405" cy="5572103"/>
          </a:xfrm>
          <a:prstGeom prst="rect">
            <a:avLst/>
          </a:prstGeom>
          <a:noFill/>
        </p:spPr>
        <p:txBody>
          <a:bodyPr wrap="square" rtlCol="0">
            <a:spAutoFit/>
          </a:bodyPr>
          <a:lstStyle/>
          <a:p>
            <a:pPr marL="12700" marR="5080">
              <a:lnSpc>
                <a:spcPct val="108900"/>
              </a:lnSpc>
              <a:spcBef>
                <a:spcPts val="100"/>
              </a:spcBef>
            </a:pPr>
            <a:r>
              <a:rPr lang="en-US" sz="2400" dirty="0">
                <a:solidFill>
                  <a:srgbClr val="333333"/>
                </a:solidFill>
                <a:latin typeface="Georgia"/>
                <a:cs typeface="Georgia"/>
              </a:rPr>
              <a:t>We ran a simulation using MATLAB 7.0 to prove the efficiency of the model. Based on  numerous experiments, the optimal parameters for particles are: The number of  particles is equal to 80. The flock is divided into ring topologies. The neighbor subgroup  size is 4. </a:t>
            </a:r>
            <a:r>
              <a:rPr lang="en-US" sz="2400" dirty="0" err="1">
                <a:solidFill>
                  <a:srgbClr val="333333"/>
                </a:solidFill>
                <a:latin typeface="Georgia"/>
                <a:cs typeface="Georgia"/>
              </a:rPr>
              <a:t>wint</a:t>
            </a:r>
            <a:r>
              <a:rPr lang="en-US" sz="2400" dirty="0">
                <a:solidFill>
                  <a:srgbClr val="333333"/>
                </a:solidFill>
                <a:latin typeface="Georgia"/>
                <a:cs typeface="Georgia"/>
              </a:rPr>
              <a:t> = 0.94, </a:t>
            </a:r>
            <a:r>
              <a:rPr lang="en-US" sz="2400" dirty="0" err="1">
                <a:solidFill>
                  <a:srgbClr val="333333"/>
                </a:solidFill>
                <a:latin typeface="Georgia"/>
                <a:cs typeface="Georgia"/>
              </a:rPr>
              <a:t>weeknd</a:t>
            </a:r>
            <a:r>
              <a:rPr lang="en-US" sz="2400" dirty="0">
                <a:solidFill>
                  <a:srgbClr val="333333"/>
                </a:solidFill>
                <a:latin typeface="Georgia"/>
                <a:cs typeface="Georgia"/>
              </a:rPr>
              <a:t> = 0.13 c1 = c2 = 1.28, s max = 800. You can get  satisfactory results with algorithms that have been validated in many experiments.</a:t>
            </a:r>
            <a:r>
              <a:rPr lang="en-US" sz="2400" spc="-100" dirty="0">
                <a:solidFill>
                  <a:srgbClr val="333333"/>
                </a:solidFill>
                <a:latin typeface="Georgia"/>
                <a:cs typeface="Georgia"/>
              </a:rPr>
              <a:t> </a:t>
            </a:r>
            <a:r>
              <a:rPr lang="en-US" sz="2400" dirty="0">
                <a:solidFill>
                  <a:srgbClr val="333333"/>
                </a:solidFill>
                <a:latin typeface="Georgia"/>
                <a:cs typeface="Georgia"/>
              </a:rPr>
              <a:t>After  simulating </a:t>
            </a:r>
            <a:r>
              <a:rPr lang="en-US" sz="2400" dirty="0" err="1">
                <a:solidFill>
                  <a:srgbClr val="333333"/>
                </a:solidFill>
                <a:latin typeface="Georgia"/>
                <a:cs typeface="Georgia"/>
              </a:rPr>
              <a:t>PSO</a:t>
            </a:r>
            <a:r>
              <a:rPr lang="en-US" sz="2400" dirty="0">
                <a:solidFill>
                  <a:srgbClr val="333333"/>
                </a:solidFill>
                <a:latin typeface="Georgia"/>
                <a:cs typeface="Georgia"/>
              </a:rPr>
              <a:t>, you can get the best solution for this problem. The best particle  solutions are: P: [1001000001 | 0100010010 | 0010101100]. Therefore, the project  manager assigns NO to the employee. Place 1, 4, 10 first working package and</a:t>
            </a:r>
            <a:r>
              <a:rPr lang="en-US" sz="2400" spc="-60" dirty="0">
                <a:solidFill>
                  <a:srgbClr val="333333"/>
                </a:solidFill>
                <a:latin typeface="Georgia"/>
                <a:cs typeface="Georgia"/>
              </a:rPr>
              <a:t> </a:t>
            </a:r>
            <a:r>
              <a:rPr lang="en-US" sz="2400" dirty="0">
                <a:solidFill>
                  <a:srgbClr val="333333"/>
                </a:solidFill>
                <a:latin typeface="Georgia"/>
                <a:cs typeface="Georgia"/>
              </a:rPr>
              <a:t>bar.</a:t>
            </a:r>
            <a:endParaRPr lang="en-US" sz="2400" dirty="0">
              <a:latin typeface="Georgia"/>
              <a:cs typeface="Georgia"/>
            </a:endParaRPr>
          </a:p>
          <a:p>
            <a:pPr marL="12700" marR="104139">
              <a:lnSpc>
                <a:spcPct val="108900"/>
              </a:lnSpc>
            </a:pPr>
            <a:r>
              <a:rPr lang="en-US" sz="2400" dirty="0">
                <a:solidFill>
                  <a:srgbClr val="333333"/>
                </a:solidFill>
                <a:latin typeface="Georgia"/>
                <a:cs typeface="Georgia"/>
              </a:rPr>
              <a:t>Assign 2, 6, 9 to the second work package and staff numbers 3, 5, 7, 8 to the third</a:t>
            </a:r>
            <a:r>
              <a:rPr lang="en-US" sz="2400" spc="-100" dirty="0">
                <a:solidFill>
                  <a:srgbClr val="333333"/>
                </a:solidFill>
                <a:latin typeface="Georgia"/>
                <a:cs typeface="Georgia"/>
              </a:rPr>
              <a:t> </a:t>
            </a:r>
            <a:r>
              <a:rPr lang="en-US" sz="2400" dirty="0">
                <a:solidFill>
                  <a:srgbClr val="333333"/>
                </a:solidFill>
                <a:latin typeface="Georgia"/>
                <a:cs typeface="Georgia"/>
              </a:rPr>
              <a:t>work  package.</a:t>
            </a:r>
            <a:endParaRPr lang="en-US" sz="2400" dirty="0">
              <a:latin typeface="Georgia"/>
              <a:cs typeface="Georgia"/>
            </a:endParaRPr>
          </a:p>
          <a:p>
            <a:pPr>
              <a:lnSpc>
                <a:spcPct val="100000"/>
              </a:lnSpc>
            </a:pPr>
            <a:endParaRPr lang="en-US" sz="2400" dirty="0">
              <a:latin typeface="Georgia"/>
              <a:cs typeface="Georgia"/>
            </a:endParaRPr>
          </a:p>
          <a:p>
            <a:pPr marL="12700" marR="298450">
              <a:lnSpc>
                <a:spcPct val="108900"/>
              </a:lnSpc>
            </a:pPr>
            <a:endParaRPr lang="en-US" sz="1800" dirty="0">
              <a:latin typeface="Georgia"/>
              <a:cs typeface="Georgia"/>
            </a:endParaRPr>
          </a:p>
        </p:txBody>
      </p:sp>
      <p:pic>
        <p:nvPicPr>
          <p:cNvPr id="3" name="Audio 2">
            <a:hlinkClick r:id="" action="ppaction://media"/>
            <a:extLst>
              <a:ext uri="{FF2B5EF4-FFF2-40B4-BE49-F238E27FC236}">
                <a16:creationId xmlns:a16="http://schemas.microsoft.com/office/drawing/2014/main" id="{1972D879-D5C0-4373-BCFC-597EE2FEDC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4046360835"/>
      </p:ext>
    </p:extLst>
  </p:cSld>
  <p:clrMapOvr>
    <a:masterClrMapping/>
  </p:clrMapOvr>
  <mc:AlternateContent xmlns:mc="http://schemas.openxmlformats.org/markup-compatibility/2006">
    <mc:Choice xmlns:p14="http://schemas.microsoft.com/office/powerpoint/2010/main" Requires="p14">
      <p:transition spd="slow" p14:dur="2000" advTm="44099"/>
    </mc:Choice>
    <mc:Fallback>
      <p:transition spd="slow" advTm="44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EBAAC-B124-4874-8AE9-A953B0D54615}"/>
              </a:ext>
            </a:extLst>
          </p:cNvPr>
          <p:cNvSpPr>
            <a:spLocks noGrp="1"/>
          </p:cNvSpPr>
          <p:nvPr>
            <p:ph type="title"/>
          </p:nvPr>
        </p:nvSpPr>
        <p:spPr/>
        <p:txBody>
          <a:bodyPr/>
          <a:lstStyle/>
          <a:p>
            <a:r>
              <a:rPr lang="en-US" sz="3600" b="1" u="sng" spc="-875" dirty="0">
                <a:solidFill>
                  <a:srgbClr val="333333"/>
                </a:solidFill>
                <a:uFill>
                  <a:solidFill>
                    <a:srgbClr val="333333"/>
                  </a:solidFill>
                </a:uFill>
                <a:latin typeface="Georgia"/>
                <a:cs typeface="Georgia"/>
              </a:rPr>
              <a:t>6</a:t>
            </a:r>
            <a:r>
              <a:rPr lang="en-US" sz="3600" b="1" spc="545" dirty="0">
                <a:solidFill>
                  <a:srgbClr val="333333"/>
                </a:solidFill>
                <a:latin typeface="Georgia"/>
                <a:cs typeface="Georgia"/>
              </a:rPr>
              <a:t> </a:t>
            </a:r>
            <a:r>
              <a:rPr lang="en-US" sz="3600" b="1" u="sng" dirty="0">
                <a:solidFill>
                  <a:srgbClr val="333333"/>
                </a:solidFill>
                <a:uFill>
                  <a:solidFill>
                    <a:srgbClr val="333333"/>
                  </a:solidFill>
                </a:uFill>
                <a:latin typeface="Georgia"/>
                <a:cs typeface="Georgia"/>
              </a:rPr>
              <a:t>. </a:t>
            </a:r>
            <a:r>
              <a:rPr lang="en-US" sz="3600" b="1" u="sng" spc="-5" dirty="0">
                <a:solidFill>
                  <a:srgbClr val="333333"/>
                </a:solidFill>
                <a:uFill>
                  <a:solidFill>
                    <a:srgbClr val="333333"/>
                  </a:solidFill>
                </a:uFill>
                <a:latin typeface="Georgia"/>
                <a:cs typeface="Georgia"/>
              </a:rPr>
              <a:t>CONCLUSION</a:t>
            </a:r>
            <a:br>
              <a:rPr lang="en-US" sz="3600" dirty="0">
                <a:latin typeface="Georgia"/>
                <a:cs typeface="Georgia"/>
              </a:rPr>
            </a:br>
            <a:endParaRPr lang="en-IN" dirty="0"/>
          </a:p>
        </p:txBody>
      </p:sp>
      <p:sp>
        <p:nvSpPr>
          <p:cNvPr id="3" name="Content Placeholder 2">
            <a:extLst>
              <a:ext uri="{FF2B5EF4-FFF2-40B4-BE49-F238E27FC236}">
                <a16:creationId xmlns:a16="http://schemas.microsoft.com/office/drawing/2014/main" id="{AE8BD565-83AE-418D-9A9A-D5436DA7B344}"/>
              </a:ext>
            </a:extLst>
          </p:cNvPr>
          <p:cNvSpPr>
            <a:spLocks noGrp="1"/>
          </p:cNvSpPr>
          <p:nvPr>
            <p:ph idx="1"/>
          </p:nvPr>
        </p:nvSpPr>
        <p:spPr/>
        <p:txBody>
          <a:bodyPr/>
          <a:lstStyle/>
          <a:p>
            <a:pPr marL="12700" marR="298450">
              <a:lnSpc>
                <a:spcPct val="108900"/>
              </a:lnSpc>
            </a:pPr>
            <a:r>
              <a:rPr lang="en-US" sz="1800" dirty="0">
                <a:solidFill>
                  <a:srgbClr val="333333"/>
                </a:solidFill>
                <a:latin typeface="Georgia"/>
                <a:cs typeface="Georgia"/>
              </a:rPr>
              <a:t>In this paper, when developing a mathematical model of project staff allocation, we  applied competency models and employee expectations to integrate the interests of  some employees into the work package. This method embodies the dual principle</a:t>
            </a:r>
            <a:r>
              <a:rPr lang="en-US" sz="1800" spc="-100" dirty="0">
                <a:solidFill>
                  <a:srgbClr val="333333"/>
                </a:solidFill>
                <a:latin typeface="Georgia"/>
                <a:cs typeface="Georgia"/>
              </a:rPr>
              <a:t> </a:t>
            </a:r>
            <a:r>
              <a:rPr lang="en-US" sz="1800" dirty="0">
                <a:solidFill>
                  <a:srgbClr val="333333"/>
                </a:solidFill>
                <a:latin typeface="Georgia"/>
                <a:cs typeface="Georgia"/>
              </a:rPr>
              <a:t>of  matching employee capabilities with work package requirements and employee  expectations with work packages that correspond to the actual situation of human  resource management. In addition, applying PSOs to solve problems in</a:t>
            </a:r>
            <a:r>
              <a:rPr lang="en-US" sz="1800" spc="-85" dirty="0">
                <a:solidFill>
                  <a:srgbClr val="333333"/>
                </a:solidFill>
                <a:latin typeface="Georgia"/>
                <a:cs typeface="Georgia"/>
              </a:rPr>
              <a:t> </a:t>
            </a:r>
            <a:r>
              <a:rPr lang="en-US" sz="1800" dirty="0">
                <a:solidFill>
                  <a:srgbClr val="333333"/>
                </a:solidFill>
                <a:latin typeface="Georgia"/>
                <a:cs typeface="Georgia"/>
              </a:rPr>
              <a:t>optimizing</a:t>
            </a:r>
          </a:p>
          <a:p>
            <a:pPr marL="12700" marR="298450">
              <a:lnSpc>
                <a:spcPct val="108900"/>
              </a:lnSpc>
            </a:pPr>
            <a:r>
              <a:rPr lang="en-US" sz="1800" dirty="0">
                <a:solidFill>
                  <a:srgbClr val="333333"/>
                </a:solidFill>
                <a:latin typeface="Georgia"/>
                <a:cs typeface="Georgia"/>
              </a:rPr>
              <a:t>talent allocation in projects has fully demonstrated the benefits of PSOs with</a:t>
            </a:r>
            <a:r>
              <a:rPr lang="en-US" sz="1800" spc="-100" dirty="0">
                <a:solidFill>
                  <a:srgbClr val="333333"/>
                </a:solidFill>
                <a:latin typeface="Georgia"/>
                <a:cs typeface="Georgia"/>
              </a:rPr>
              <a:t> </a:t>
            </a:r>
            <a:r>
              <a:rPr lang="en-US" sz="1800" dirty="0">
                <a:solidFill>
                  <a:srgbClr val="333333"/>
                </a:solidFill>
                <a:latin typeface="Georgia"/>
                <a:cs typeface="Georgia"/>
              </a:rPr>
              <a:t>high  quality solutions and fast</a:t>
            </a:r>
            <a:r>
              <a:rPr lang="en-US" sz="1800" spc="-5" dirty="0">
                <a:solidFill>
                  <a:srgbClr val="333333"/>
                </a:solidFill>
                <a:latin typeface="Georgia"/>
                <a:cs typeface="Georgia"/>
              </a:rPr>
              <a:t> </a:t>
            </a:r>
            <a:r>
              <a:rPr lang="en-US" sz="1800" dirty="0">
                <a:solidFill>
                  <a:srgbClr val="333333"/>
                </a:solidFill>
                <a:latin typeface="Georgia"/>
                <a:cs typeface="Georgia"/>
              </a:rPr>
              <a:t>convergence.</a:t>
            </a:r>
            <a:endParaRPr lang="en-US" sz="1800" dirty="0">
              <a:latin typeface="Georgia"/>
              <a:cs typeface="Georgia"/>
            </a:endParaRPr>
          </a:p>
          <a:p>
            <a:endParaRPr lang="en-IN" dirty="0"/>
          </a:p>
        </p:txBody>
      </p:sp>
      <p:pic>
        <p:nvPicPr>
          <p:cNvPr id="4" name="Audio 3">
            <a:hlinkClick r:id="" action="ppaction://media"/>
            <a:extLst>
              <a:ext uri="{FF2B5EF4-FFF2-40B4-BE49-F238E27FC236}">
                <a16:creationId xmlns:a16="http://schemas.microsoft.com/office/drawing/2014/main" id="{853CAB6B-8152-4B3D-A985-37EB746D6A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2847353459"/>
      </p:ext>
    </p:extLst>
  </p:cSld>
  <p:clrMapOvr>
    <a:masterClrMapping/>
  </p:clrMapOvr>
  <mc:AlternateContent xmlns:mc="http://schemas.openxmlformats.org/markup-compatibility/2006">
    <mc:Choice xmlns:p14="http://schemas.microsoft.com/office/powerpoint/2010/main" Requires="p14">
      <p:transition spd="slow" p14:dur="2000" advTm="38606"/>
    </mc:Choice>
    <mc:Fallback>
      <p:transition spd="slow" advTm="38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275CF-FD8C-493C-AED0-B06BDE56A4A6}"/>
              </a:ext>
            </a:extLst>
          </p:cNvPr>
          <p:cNvSpPr txBox="1"/>
          <p:nvPr/>
        </p:nvSpPr>
        <p:spPr>
          <a:xfrm>
            <a:off x="4850235" y="327171"/>
            <a:ext cx="2491530" cy="646331"/>
          </a:xfrm>
          <a:prstGeom prst="rect">
            <a:avLst/>
          </a:prstGeom>
          <a:noFill/>
        </p:spPr>
        <p:txBody>
          <a:bodyPr wrap="square" rtlCol="0">
            <a:spAutoFit/>
          </a:bodyPr>
          <a:lstStyle/>
          <a:p>
            <a:pPr algn="ctr"/>
            <a:r>
              <a:rPr lang="en-IN" b="1" spc="-5" dirty="0">
                <a:solidFill>
                  <a:srgbClr val="333333"/>
                </a:solidFill>
                <a:latin typeface="Georgia"/>
                <a:cs typeface="Georgia"/>
              </a:rPr>
              <a:t>1</a:t>
            </a:r>
            <a:r>
              <a:rPr lang="en-IN" sz="1800" b="1" spc="-5" dirty="0">
                <a:solidFill>
                  <a:srgbClr val="333333"/>
                </a:solidFill>
                <a:latin typeface="Georgia"/>
                <a:cs typeface="Georgia"/>
              </a:rPr>
              <a:t>.</a:t>
            </a:r>
            <a:r>
              <a:rPr lang="en-IN" sz="1800" b="1" u="sng" spc="210" dirty="0">
                <a:solidFill>
                  <a:srgbClr val="333333"/>
                </a:solidFill>
                <a:uFill>
                  <a:solidFill>
                    <a:srgbClr val="333333"/>
                  </a:solidFill>
                </a:uFill>
                <a:latin typeface="Georgia"/>
                <a:cs typeface="Georgia"/>
              </a:rPr>
              <a:t> </a:t>
            </a:r>
            <a:r>
              <a:rPr lang="en-IN" sz="1800" b="1" u="sng" dirty="0">
                <a:solidFill>
                  <a:srgbClr val="333333"/>
                </a:solidFill>
                <a:uFill>
                  <a:solidFill>
                    <a:srgbClr val="333333"/>
                  </a:solidFill>
                </a:uFill>
                <a:latin typeface="Georgia"/>
                <a:cs typeface="Georgia"/>
              </a:rPr>
              <a:t>ABSTRACT</a:t>
            </a:r>
            <a:endParaRPr lang="en-IN" sz="1800" dirty="0">
              <a:latin typeface="Georgia"/>
              <a:cs typeface="Georgia"/>
            </a:endParaRPr>
          </a:p>
          <a:p>
            <a:pPr algn="ctr"/>
            <a:endParaRPr lang="en-IN" dirty="0"/>
          </a:p>
        </p:txBody>
      </p:sp>
      <p:sp>
        <p:nvSpPr>
          <p:cNvPr id="5" name="TextBox 4">
            <a:extLst>
              <a:ext uri="{FF2B5EF4-FFF2-40B4-BE49-F238E27FC236}">
                <a16:creationId xmlns:a16="http://schemas.microsoft.com/office/drawing/2014/main" id="{56E8F9AC-DE6F-45E2-8CD2-34DC7DB95848}"/>
              </a:ext>
            </a:extLst>
          </p:cNvPr>
          <p:cNvSpPr txBox="1"/>
          <p:nvPr/>
        </p:nvSpPr>
        <p:spPr>
          <a:xfrm>
            <a:off x="2122413" y="1418118"/>
            <a:ext cx="9476765" cy="4088427"/>
          </a:xfrm>
          <a:prstGeom prst="rect">
            <a:avLst/>
          </a:prstGeom>
          <a:noFill/>
        </p:spPr>
        <p:txBody>
          <a:bodyPr wrap="square" rtlCol="0">
            <a:spAutoFit/>
          </a:bodyPr>
          <a:lstStyle/>
          <a:p>
            <a:pPr marL="12700" marR="5080">
              <a:lnSpc>
                <a:spcPct val="108900"/>
              </a:lnSpc>
              <a:spcBef>
                <a:spcPts val="100"/>
              </a:spcBef>
            </a:pPr>
            <a:r>
              <a:rPr lang="en-US" sz="2400" dirty="0">
                <a:solidFill>
                  <a:srgbClr val="333333"/>
                </a:solidFill>
                <a:latin typeface="Georgia"/>
                <a:cs typeface="Georgia"/>
              </a:rPr>
              <a:t>The distribution of project human resources is critical right now. One of the most</a:t>
            </a:r>
            <a:r>
              <a:rPr lang="en-US" sz="2400" spc="-100" dirty="0">
                <a:solidFill>
                  <a:srgbClr val="333333"/>
                </a:solidFill>
                <a:latin typeface="Georgia"/>
                <a:cs typeface="Georgia"/>
              </a:rPr>
              <a:t> </a:t>
            </a:r>
            <a:r>
              <a:rPr lang="en-US" sz="2400" dirty="0">
                <a:solidFill>
                  <a:srgbClr val="333333"/>
                </a:solidFill>
                <a:latin typeface="Georgia"/>
                <a:cs typeface="Georgia"/>
              </a:rPr>
              <a:t>crucial  yet often underestimated parts of project management is the human factor. The quality  of talent engaged, and, more crucially, the manner in which management deploys talent  on the project, is closely related to the project's success. Therefore, employee  productivity is hampered by some deployed solutions that ignore employee preferences  for which tasks they focus on. Those that do take employee preferences into account are  non-deterministic, making it more difficult to assess the business process</a:t>
            </a:r>
            <a:r>
              <a:rPr lang="en-US" sz="2400" spc="-60" dirty="0">
                <a:solidFill>
                  <a:srgbClr val="333333"/>
                </a:solidFill>
                <a:latin typeface="Georgia"/>
                <a:cs typeface="Georgia"/>
              </a:rPr>
              <a:t> </a:t>
            </a:r>
            <a:r>
              <a:rPr lang="en-US" sz="2400" dirty="0">
                <a:solidFill>
                  <a:srgbClr val="333333"/>
                </a:solidFill>
                <a:latin typeface="Georgia"/>
                <a:cs typeface="Georgia"/>
              </a:rPr>
              <a:t>effectively.</a:t>
            </a:r>
            <a:endParaRPr lang="en-US" sz="2400" dirty="0">
              <a:latin typeface="Georgia"/>
              <a:cs typeface="Georgia"/>
            </a:endParaRPr>
          </a:p>
        </p:txBody>
      </p:sp>
      <p:pic>
        <p:nvPicPr>
          <p:cNvPr id="8" name="Audio 7">
            <a:hlinkClick r:id="" action="ppaction://media"/>
            <a:extLst>
              <a:ext uri="{FF2B5EF4-FFF2-40B4-BE49-F238E27FC236}">
                <a16:creationId xmlns:a16="http://schemas.microsoft.com/office/drawing/2014/main" id="{02F3C418-0444-40D3-9AAE-CF9DE0EBB9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948055446"/>
      </p:ext>
    </p:extLst>
  </p:cSld>
  <p:clrMapOvr>
    <a:masterClrMapping/>
  </p:clrMapOvr>
  <mc:AlternateContent xmlns:mc="http://schemas.openxmlformats.org/markup-compatibility/2006">
    <mc:Choice xmlns:p14="http://schemas.microsoft.com/office/powerpoint/2010/main" Requires="p14">
      <p:transition spd="slow" p14:dur="2000" advTm="35094"/>
    </mc:Choice>
    <mc:Fallback>
      <p:transition spd="slow" advTm="350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25DC-4F75-42CA-A895-A3A11DCBE978}"/>
              </a:ext>
            </a:extLst>
          </p:cNvPr>
          <p:cNvSpPr>
            <a:spLocks noGrp="1"/>
          </p:cNvSpPr>
          <p:nvPr>
            <p:ph type="title"/>
          </p:nvPr>
        </p:nvSpPr>
        <p:spPr/>
        <p:txBody>
          <a:bodyPr/>
          <a:lstStyle/>
          <a:p>
            <a:r>
              <a:rPr lang="en-IN" dirty="0"/>
              <a:t>Contd..</a:t>
            </a:r>
          </a:p>
        </p:txBody>
      </p:sp>
      <p:sp>
        <p:nvSpPr>
          <p:cNvPr id="3" name="Content Placeholder 2">
            <a:extLst>
              <a:ext uri="{FF2B5EF4-FFF2-40B4-BE49-F238E27FC236}">
                <a16:creationId xmlns:a16="http://schemas.microsoft.com/office/drawing/2014/main" id="{5EA319ED-D7AF-4D24-A164-4B820081C7C1}"/>
              </a:ext>
            </a:extLst>
          </p:cNvPr>
          <p:cNvSpPr>
            <a:spLocks noGrp="1"/>
          </p:cNvSpPr>
          <p:nvPr>
            <p:ph idx="1"/>
          </p:nvPr>
        </p:nvSpPr>
        <p:spPr/>
        <p:txBody>
          <a:bodyPr/>
          <a:lstStyle/>
          <a:p>
            <a:r>
              <a:rPr lang="en-US" sz="2400" dirty="0">
                <a:solidFill>
                  <a:srgbClr val="333333"/>
                </a:solidFill>
                <a:latin typeface="Georgia"/>
                <a:cs typeface="Georgia"/>
              </a:rPr>
              <a:t>By combining competency model theory and staff expectations, we are trying to take  these two concepts of, staff competency matching with work package requests and</a:t>
            </a:r>
            <a:r>
              <a:rPr lang="en-US" sz="2400" spc="-100" dirty="0">
                <a:solidFill>
                  <a:srgbClr val="333333"/>
                </a:solidFill>
                <a:latin typeface="Georgia"/>
                <a:cs typeface="Georgia"/>
              </a:rPr>
              <a:t> </a:t>
            </a:r>
            <a:r>
              <a:rPr lang="en-US" sz="2400" dirty="0">
                <a:solidFill>
                  <a:srgbClr val="333333"/>
                </a:solidFill>
                <a:latin typeface="Georgia"/>
                <a:cs typeface="Georgia"/>
              </a:rPr>
              <a:t>staff  expectations matching with work packages in this study. Using some optimization  methods, we should arrive at an optimal</a:t>
            </a:r>
            <a:r>
              <a:rPr lang="en-US" sz="2400" spc="-10" dirty="0">
                <a:solidFill>
                  <a:srgbClr val="333333"/>
                </a:solidFill>
                <a:latin typeface="Georgia"/>
                <a:cs typeface="Georgia"/>
              </a:rPr>
              <a:t> </a:t>
            </a:r>
            <a:r>
              <a:rPr lang="en-US" sz="2400" dirty="0">
                <a:solidFill>
                  <a:srgbClr val="333333"/>
                </a:solidFill>
                <a:latin typeface="Georgia"/>
                <a:cs typeface="Georgia"/>
              </a:rPr>
              <a:t>answer.</a:t>
            </a:r>
            <a:endParaRPr lang="en-US" sz="2400" dirty="0">
              <a:latin typeface="Georgia"/>
              <a:cs typeface="Georgia"/>
            </a:endParaRPr>
          </a:p>
          <a:p>
            <a:endParaRPr lang="en-IN" dirty="0"/>
          </a:p>
        </p:txBody>
      </p:sp>
      <p:pic>
        <p:nvPicPr>
          <p:cNvPr id="6" name="Audio 5">
            <a:hlinkClick r:id="" action="ppaction://media"/>
            <a:extLst>
              <a:ext uri="{FF2B5EF4-FFF2-40B4-BE49-F238E27FC236}">
                <a16:creationId xmlns:a16="http://schemas.microsoft.com/office/drawing/2014/main" id="{41620FD1-842C-4E36-9A52-D4979A7F9DE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1606649990"/>
      </p:ext>
    </p:extLst>
  </p:cSld>
  <p:clrMapOvr>
    <a:masterClrMapping/>
  </p:clrMapOvr>
  <mc:AlternateContent xmlns:mc="http://schemas.openxmlformats.org/markup-compatibility/2006">
    <mc:Choice xmlns:p14="http://schemas.microsoft.com/office/powerpoint/2010/main" Requires="p14">
      <p:transition spd="slow" p14:dur="2000" advTm="16930"/>
    </mc:Choice>
    <mc:Fallback>
      <p:transition spd="slow" advTm="16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0F2303-6215-4A20-974C-7EB6A3347922}"/>
              </a:ext>
            </a:extLst>
          </p:cNvPr>
          <p:cNvSpPr txBox="1"/>
          <p:nvPr/>
        </p:nvSpPr>
        <p:spPr>
          <a:xfrm flipH="1">
            <a:off x="3258213" y="394283"/>
            <a:ext cx="5675573" cy="369332"/>
          </a:xfrm>
          <a:prstGeom prst="rect">
            <a:avLst/>
          </a:prstGeom>
          <a:noFill/>
        </p:spPr>
        <p:txBody>
          <a:bodyPr wrap="square" rtlCol="0">
            <a:spAutoFit/>
          </a:bodyPr>
          <a:lstStyle/>
          <a:p>
            <a:pPr marL="12700" algn="ctr">
              <a:lnSpc>
                <a:spcPct val="100000"/>
              </a:lnSpc>
              <a:spcBef>
                <a:spcPts val="100"/>
              </a:spcBef>
            </a:pPr>
            <a:r>
              <a:rPr lang="en-US" sz="1800" b="1" dirty="0">
                <a:solidFill>
                  <a:srgbClr val="333333"/>
                </a:solidFill>
                <a:latin typeface="Georgia"/>
                <a:cs typeface="Georgia"/>
              </a:rPr>
              <a:t>2.</a:t>
            </a:r>
            <a:r>
              <a:rPr lang="en-US" sz="1800" b="1" u="sng" dirty="0">
                <a:solidFill>
                  <a:srgbClr val="333333"/>
                </a:solidFill>
                <a:uFill>
                  <a:solidFill>
                    <a:srgbClr val="333333"/>
                  </a:solidFill>
                </a:uFill>
                <a:latin typeface="Georgia"/>
                <a:cs typeface="Georgia"/>
              </a:rPr>
              <a:t> ALLOCATION OF HUMAN</a:t>
            </a:r>
            <a:r>
              <a:rPr lang="en-US" sz="1800" b="1" u="sng" spc="-240" dirty="0">
                <a:solidFill>
                  <a:srgbClr val="333333"/>
                </a:solidFill>
                <a:uFill>
                  <a:solidFill>
                    <a:srgbClr val="333333"/>
                  </a:solidFill>
                </a:uFill>
                <a:latin typeface="Georgia"/>
                <a:cs typeface="Georgia"/>
              </a:rPr>
              <a:t> </a:t>
            </a:r>
            <a:r>
              <a:rPr lang="en-US" sz="1800" b="1" u="sng" dirty="0">
                <a:solidFill>
                  <a:srgbClr val="333333"/>
                </a:solidFill>
                <a:uFill>
                  <a:solidFill>
                    <a:srgbClr val="333333"/>
                  </a:solidFill>
                </a:uFill>
                <a:latin typeface="Georgia"/>
                <a:cs typeface="Georgia"/>
              </a:rPr>
              <a:t>RESOURCES</a:t>
            </a:r>
            <a:endParaRPr lang="en-US" sz="1800" dirty="0">
              <a:latin typeface="Georgia"/>
              <a:cs typeface="Georgia"/>
            </a:endParaRPr>
          </a:p>
        </p:txBody>
      </p:sp>
      <p:sp>
        <p:nvSpPr>
          <p:cNvPr id="5" name="TextBox 4">
            <a:extLst>
              <a:ext uri="{FF2B5EF4-FFF2-40B4-BE49-F238E27FC236}">
                <a16:creationId xmlns:a16="http://schemas.microsoft.com/office/drawing/2014/main" id="{6A1C3FD7-C0F2-4AD6-A6FC-05D3461586B5}"/>
              </a:ext>
            </a:extLst>
          </p:cNvPr>
          <p:cNvSpPr txBox="1"/>
          <p:nvPr/>
        </p:nvSpPr>
        <p:spPr>
          <a:xfrm flipH="1">
            <a:off x="2017381" y="1098974"/>
            <a:ext cx="9954934" cy="1745221"/>
          </a:xfrm>
          <a:prstGeom prst="rect">
            <a:avLst/>
          </a:prstGeom>
          <a:noFill/>
        </p:spPr>
        <p:txBody>
          <a:bodyPr wrap="square" rtlCol="0">
            <a:spAutoFit/>
          </a:bodyPr>
          <a:lstStyle/>
          <a:p>
            <a:pPr marL="12700" marR="5080">
              <a:lnSpc>
                <a:spcPct val="108900"/>
              </a:lnSpc>
              <a:spcBef>
                <a:spcPts val="100"/>
              </a:spcBef>
            </a:pPr>
            <a:r>
              <a:rPr lang="en-US" sz="2000" dirty="0">
                <a:solidFill>
                  <a:srgbClr val="333333"/>
                </a:solidFill>
                <a:latin typeface="Georgia"/>
                <a:cs typeface="Georgia"/>
              </a:rPr>
              <a:t>The definition of project human resource allocation is that the project management  assigns people to tasks in order to execute the project's tasks. The allocation of</a:t>
            </a:r>
            <a:r>
              <a:rPr lang="en-US" sz="2000" spc="-100" dirty="0">
                <a:solidFill>
                  <a:srgbClr val="333333"/>
                </a:solidFill>
                <a:latin typeface="Georgia"/>
                <a:cs typeface="Georgia"/>
              </a:rPr>
              <a:t> </a:t>
            </a:r>
            <a:r>
              <a:rPr lang="en-US" sz="2000" dirty="0">
                <a:solidFill>
                  <a:srgbClr val="333333"/>
                </a:solidFill>
                <a:latin typeface="Georgia"/>
                <a:cs typeface="Georgia"/>
              </a:rPr>
              <a:t>project  human resources differs significantly from the allocation of normal human resources  due to the characteristics of projects. In different stages of a project, the quantity and  abilities of workers are required in different</a:t>
            </a:r>
            <a:r>
              <a:rPr lang="en-US" sz="2000" spc="-10" dirty="0">
                <a:solidFill>
                  <a:srgbClr val="333333"/>
                </a:solidFill>
                <a:latin typeface="Georgia"/>
                <a:cs typeface="Georgia"/>
              </a:rPr>
              <a:t> </a:t>
            </a:r>
            <a:r>
              <a:rPr lang="en-US" sz="2000" dirty="0">
                <a:solidFill>
                  <a:srgbClr val="333333"/>
                </a:solidFill>
                <a:latin typeface="Georgia"/>
                <a:cs typeface="Georgia"/>
              </a:rPr>
              <a:t>ways</a:t>
            </a:r>
            <a:r>
              <a:rPr lang="en-US" sz="1800" dirty="0">
                <a:solidFill>
                  <a:srgbClr val="333333"/>
                </a:solidFill>
                <a:latin typeface="Georgia"/>
                <a:cs typeface="Georgia"/>
              </a:rPr>
              <a:t>.</a:t>
            </a:r>
            <a:endParaRPr lang="en-US" sz="1800" dirty="0">
              <a:latin typeface="Georgia"/>
              <a:cs typeface="Georgia"/>
            </a:endParaRPr>
          </a:p>
        </p:txBody>
      </p:sp>
      <p:sp>
        <p:nvSpPr>
          <p:cNvPr id="6" name="object 5">
            <a:extLst>
              <a:ext uri="{FF2B5EF4-FFF2-40B4-BE49-F238E27FC236}">
                <a16:creationId xmlns:a16="http://schemas.microsoft.com/office/drawing/2014/main" id="{F7CC7AA5-D0C9-4B9A-A4E3-CF0707CCEF3A}"/>
              </a:ext>
            </a:extLst>
          </p:cNvPr>
          <p:cNvSpPr/>
          <p:nvPr/>
        </p:nvSpPr>
        <p:spPr>
          <a:xfrm>
            <a:off x="4217437" y="3266786"/>
            <a:ext cx="3900195" cy="3059369"/>
          </a:xfrm>
          <a:prstGeom prst="rect">
            <a:avLst/>
          </a:prstGeom>
          <a:blipFill>
            <a:blip r:embed="rId4" cstate="print"/>
            <a:stretch>
              <a:fillRect/>
            </a:stretch>
          </a:blipFill>
        </p:spPr>
        <p:txBody>
          <a:bodyPr wrap="square" lIns="0" tIns="0" rIns="0" bIns="0" rtlCol="0"/>
          <a:lstStyle/>
          <a:p>
            <a:endParaRPr dirty="0"/>
          </a:p>
        </p:txBody>
      </p:sp>
      <p:pic>
        <p:nvPicPr>
          <p:cNvPr id="3" name="Audio 2">
            <a:hlinkClick r:id="" action="ppaction://media"/>
            <a:extLst>
              <a:ext uri="{FF2B5EF4-FFF2-40B4-BE49-F238E27FC236}">
                <a16:creationId xmlns:a16="http://schemas.microsoft.com/office/drawing/2014/main" id="{1056354D-4BE3-4DEB-8296-30E3BB9CF2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4071783223"/>
      </p:ext>
    </p:extLst>
  </p:cSld>
  <p:clrMapOvr>
    <a:masterClrMapping/>
  </p:clrMapOvr>
  <mc:AlternateContent xmlns:mc="http://schemas.openxmlformats.org/markup-compatibility/2006">
    <mc:Choice xmlns:p14="http://schemas.microsoft.com/office/powerpoint/2010/main" Requires="p14">
      <p:transition spd="slow" p14:dur="2000" advTm="37049"/>
    </mc:Choice>
    <mc:Fallback>
      <p:transition spd="slow" advTm="37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D6A70-7E10-4618-BFF0-CAC53733FF56}"/>
              </a:ext>
            </a:extLst>
          </p:cNvPr>
          <p:cNvSpPr>
            <a:spLocks noGrp="1"/>
          </p:cNvSpPr>
          <p:nvPr>
            <p:ph type="title"/>
          </p:nvPr>
        </p:nvSpPr>
        <p:spPr/>
        <p:txBody>
          <a:bodyPr/>
          <a:lstStyle/>
          <a:p>
            <a:r>
              <a:rPr lang="en-IN" dirty="0"/>
              <a:t>Contd..</a:t>
            </a:r>
          </a:p>
        </p:txBody>
      </p:sp>
      <p:sp>
        <p:nvSpPr>
          <p:cNvPr id="3" name="Content Placeholder 2">
            <a:extLst>
              <a:ext uri="{FF2B5EF4-FFF2-40B4-BE49-F238E27FC236}">
                <a16:creationId xmlns:a16="http://schemas.microsoft.com/office/drawing/2014/main" id="{12BE2E5C-6E83-4EA9-8576-2D5A186547BD}"/>
              </a:ext>
            </a:extLst>
          </p:cNvPr>
          <p:cNvSpPr>
            <a:spLocks noGrp="1"/>
          </p:cNvSpPr>
          <p:nvPr>
            <p:ph idx="1"/>
          </p:nvPr>
        </p:nvSpPr>
        <p:spPr/>
        <p:txBody>
          <a:bodyPr/>
          <a:lstStyle/>
          <a:p>
            <a:r>
              <a:rPr lang="en-US" sz="2000" dirty="0">
                <a:solidFill>
                  <a:srgbClr val="333333"/>
                </a:solidFill>
                <a:latin typeface="Georgia"/>
                <a:cs typeface="Georgia"/>
              </a:rPr>
              <a:t>First, the project team only requires a few people during the planning stage, primarily  the project manager and one or two experienced staff members. At this point,  experienced personnel with the relevant management skills are required. Second,  during the analysis stage, members of the project team were requested to have strong  analytical and problem-solving abilities. The project team is growing at this</a:t>
            </a:r>
            <a:r>
              <a:rPr lang="en-US" sz="2000" spc="-95" dirty="0">
                <a:solidFill>
                  <a:srgbClr val="333333"/>
                </a:solidFill>
                <a:latin typeface="Georgia"/>
                <a:cs typeface="Georgia"/>
              </a:rPr>
              <a:t> </a:t>
            </a:r>
            <a:r>
              <a:rPr lang="en-US" sz="2000" dirty="0">
                <a:solidFill>
                  <a:srgbClr val="333333"/>
                </a:solidFill>
                <a:latin typeface="Georgia"/>
                <a:cs typeface="Georgia"/>
              </a:rPr>
              <a:t>point</a:t>
            </a:r>
            <a:r>
              <a:rPr lang="en-US" sz="2000" spc="-5" dirty="0">
                <a:solidFill>
                  <a:srgbClr val="333333"/>
                </a:solidFill>
                <a:latin typeface="Georgia"/>
                <a:cs typeface="Georgia"/>
              </a:rPr>
              <a:t> </a:t>
            </a:r>
            <a:r>
              <a:rPr lang="en-US" sz="2000" dirty="0">
                <a:solidFill>
                  <a:srgbClr val="333333"/>
                </a:solidFill>
                <a:latin typeface="Georgia"/>
                <a:cs typeface="Georgia"/>
              </a:rPr>
              <a:t>with  the addition of professional and technical personnel. Third, with the addition of  engineers and quality control professionals during the project's implementation</a:t>
            </a:r>
            <a:r>
              <a:rPr lang="en-US" sz="2000" spc="-100" dirty="0">
                <a:solidFill>
                  <a:srgbClr val="333333"/>
                </a:solidFill>
                <a:latin typeface="Georgia"/>
                <a:cs typeface="Georgia"/>
              </a:rPr>
              <a:t> </a:t>
            </a:r>
            <a:r>
              <a:rPr lang="en-US" sz="2000" dirty="0">
                <a:solidFill>
                  <a:srgbClr val="333333"/>
                </a:solidFill>
                <a:latin typeface="Georgia"/>
                <a:cs typeface="Georgia"/>
              </a:rPr>
              <a:t>stage,  the total number of employees has increased to the highest</a:t>
            </a:r>
            <a:r>
              <a:rPr lang="en-US" sz="2000" spc="-25" dirty="0">
                <a:solidFill>
                  <a:srgbClr val="333333"/>
                </a:solidFill>
                <a:latin typeface="Georgia"/>
                <a:cs typeface="Georgia"/>
              </a:rPr>
              <a:t> </a:t>
            </a:r>
            <a:r>
              <a:rPr lang="en-US" sz="2000" dirty="0">
                <a:solidFill>
                  <a:srgbClr val="333333"/>
                </a:solidFill>
                <a:latin typeface="Georgia"/>
                <a:cs typeface="Georgia"/>
              </a:rPr>
              <a:t>level.</a:t>
            </a:r>
            <a:endParaRPr lang="en-US" sz="2000" dirty="0">
              <a:latin typeface="Georgia"/>
              <a:cs typeface="Georgia"/>
            </a:endParaRPr>
          </a:p>
          <a:p>
            <a:endParaRPr lang="en-IN" dirty="0"/>
          </a:p>
        </p:txBody>
      </p:sp>
      <p:pic>
        <p:nvPicPr>
          <p:cNvPr id="4" name="Audio 3">
            <a:hlinkClick r:id="" action="ppaction://media"/>
            <a:extLst>
              <a:ext uri="{FF2B5EF4-FFF2-40B4-BE49-F238E27FC236}">
                <a16:creationId xmlns:a16="http://schemas.microsoft.com/office/drawing/2014/main" id="{D2449560-A97E-41DC-8BDC-247026B0FF0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416866008"/>
      </p:ext>
    </p:extLst>
  </p:cSld>
  <p:clrMapOvr>
    <a:masterClrMapping/>
  </p:clrMapOvr>
  <mc:AlternateContent xmlns:mc="http://schemas.openxmlformats.org/markup-compatibility/2006">
    <mc:Choice xmlns:p14="http://schemas.microsoft.com/office/powerpoint/2010/main" Requires="p14">
      <p:transition spd="slow" p14:dur="2000" advTm="40340"/>
    </mc:Choice>
    <mc:Fallback>
      <p:transition spd="slow" advTm="40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3A9A6B-112D-4B9A-9BF7-8DD55F041760}"/>
              </a:ext>
            </a:extLst>
          </p:cNvPr>
          <p:cNvSpPr txBox="1"/>
          <p:nvPr/>
        </p:nvSpPr>
        <p:spPr>
          <a:xfrm flipH="1">
            <a:off x="1619075" y="1310728"/>
            <a:ext cx="10185632" cy="4236544"/>
          </a:xfrm>
          <a:prstGeom prst="rect">
            <a:avLst/>
          </a:prstGeom>
          <a:noFill/>
        </p:spPr>
        <p:txBody>
          <a:bodyPr wrap="square" rtlCol="0">
            <a:spAutoFit/>
          </a:bodyPr>
          <a:lstStyle/>
          <a:p>
            <a:pPr marL="254000">
              <a:lnSpc>
                <a:spcPct val="100000"/>
              </a:lnSpc>
              <a:spcBef>
                <a:spcPts val="235"/>
              </a:spcBef>
              <a:tabLst>
                <a:tab pos="482600" algn="l"/>
              </a:tabLst>
            </a:pPr>
            <a:r>
              <a:rPr lang="en-US" sz="2000" b="1" spc="-325" dirty="0">
                <a:solidFill>
                  <a:srgbClr val="333333"/>
                </a:solidFill>
                <a:uFill>
                  <a:solidFill>
                    <a:srgbClr val="333333"/>
                  </a:solidFill>
                </a:uFill>
                <a:latin typeface="Times New Roman"/>
                <a:cs typeface="Times New Roman"/>
              </a:rPr>
              <a:t>3.   </a:t>
            </a:r>
            <a:r>
              <a:rPr lang="en-US" sz="2000" u="sng" spc="-325" dirty="0">
                <a:solidFill>
                  <a:srgbClr val="333333"/>
                </a:solidFill>
                <a:uFill>
                  <a:solidFill>
                    <a:srgbClr val="333333"/>
                  </a:solidFill>
                </a:uFill>
                <a:latin typeface="Times New Roman"/>
                <a:cs typeface="Times New Roman"/>
              </a:rPr>
              <a:t> </a:t>
            </a:r>
            <a:r>
              <a:rPr lang="en-US" sz="2000" b="1" u="sng" spc="-5" dirty="0">
                <a:solidFill>
                  <a:srgbClr val="333333"/>
                </a:solidFill>
                <a:uFill>
                  <a:solidFill>
                    <a:srgbClr val="333333"/>
                  </a:solidFill>
                </a:uFill>
                <a:latin typeface="Georgia"/>
                <a:cs typeface="Georgia"/>
              </a:rPr>
              <a:t>ALLOCATION </a:t>
            </a:r>
            <a:r>
              <a:rPr lang="en-US" sz="2000" b="1" u="sng" spc="-5" dirty="0" err="1">
                <a:solidFill>
                  <a:srgbClr val="333333"/>
                </a:solidFill>
                <a:uFill>
                  <a:solidFill>
                    <a:srgbClr val="333333"/>
                  </a:solidFill>
                </a:uFill>
                <a:latin typeface="Georgia"/>
                <a:cs typeface="Georgia"/>
              </a:rPr>
              <a:t>OPTIMISATION</a:t>
            </a:r>
            <a:r>
              <a:rPr lang="en-US" sz="2000" b="1" u="sng" spc="-5" dirty="0">
                <a:solidFill>
                  <a:srgbClr val="333333"/>
                </a:solidFill>
                <a:uFill>
                  <a:solidFill>
                    <a:srgbClr val="333333"/>
                  </a:solidFill>
                </a:uFill>
                <a:latin typeface="Georgia"/>
                <a:cs typeface="Georgia"/>
              </a:rPr>
              <a:t> OF HUMAN RESOURCES</a:t>
            </a:r>
            <a:r>
              <a:rPr lang="en-US" sz="2000" b="1" u="sng" spc="-65" dirty="0">
                <a:solidFill>
                  <a:srgbClr val="333333"/>
                </a:solidFill>
                <a:uFill>
                  <a:solidFill>
                    <a:srgbClr val="333333"/>
                  </a:solidFill>
                </a:uFill>
                <a:latin typeface="Georgia"/>
                <a:cs typeface="Georgia"/>
              </a:rPr>
              <a:t> </a:t>
            </a:r>
            <a:r>
              <a:rPr lang="en-US" sz="2000" b="1" u="sng" spc="-5" dirty="0">
                <a:solidFill>
                  <a:srgbClr val="333333"/>
                </a:solidFill>
                <a:uFill>
                  <a:solidFill>
                    <a:srgbClr val="333333"/>
                  </a:solidFill>
                </a:uFill>
                <a:latin typeface="Georgia"/>
                <a:cs typeface="Georgia"/>
              </a:rPr>
              <a:t>BASED ON</a:t>
            </a:r>
            <a:r>
              <a:rPr lang="en-US" sz="2000" b="1" u="sng" spc="-10" dirty="0">
                <a:solidFill>
                  <a:srgbClr val="333333"/>
                </a:solidFill>
                <a:uFill>
                  <a:solidFill>
                    <a:srgbClr val="333333"/>
                  </a:solidFill>
                </a:uFill>
                <a:latin typeface="Georgia"/>
                <a:cs typeface="Georgia"/>
              </a:rPr>
              <a:t> </a:t>
            </a:r>
            <a:r>
              <a:rPr lang="en-US" sz="2000" b="1" u="sng" spc="10" dirty="0" err="1">
                <a:solidFill>
                  <a:srgbClr val="333333"/>
                </a:solidFill>
                <a:uFill>
                  <a:solidFill>
                    <a:srgbClr val="333333"/>
                  </a:solidFill>
                </a:uFill>
                <a:latin typeface="Georgia"/>
                <a:cs typeface="Georgia"/>
              </a:rPr>
              <a:t>PSO</a:t>
            </a:r>
            <a:endParaRPr lang="en-US" sz="2000" dirty="0">
              <a:latin typeface="Georgia"/>
              <a:cs typeface="Georgia"/>
            </a:endParaRPr>
          </a:p>
          <a:p>
            <a:pPr>
              <a:lnSpc>
                <a:spcPct val="100000"/>
              </a:lnSpc>
              <a:spcBef>
                <a:spcPts val="20"/>
              </a:spcBef>
            </a:pPr>
            <a:endParaRPr lang="en-US" sz="2400" dirty="0">
              <a:latin typeface="Georgia"/>
              <a:cs typeface="Georgia"/>
            </a:endParaRPr>
          </a:p>
          <a:p>
            <a:pPr marL="1111885">
              <a:lnSpc>
                <a:spcPct val="100000"/>
              </a:lnSpc>
            </a:pPr>
            <a:r>
              <a:rPr lang="en-US" sz="2000" b="1" spc="-5" dirty="0">
                <a:solidFill>
                  <a:srgbClr val="333333"/>
                </a:solidFill>
                <a:latin typeface="Georgia"/>
                <a:cs typeface="Georgia"/>
              </a:rPr>
              <a:t>            A. </a:t>
            </a:r>
            <a:r>
              <a:rPr lang="en-US" sz="2000" b="1" u="sng" spc="-5" dirty="0">
                <a:solidFill>
                  <a:srgbClr val="333333"/>
                </a:solidFill>
                <a:uFill>
                  <a:solidFill>
                    <a:srgbClr val="333333"/>
                  </a:solidFill>
                </a:uFill>
                <a:latin typeface="Georgia"/>
                <a:cs typeface="Georgia"/>
              </a:rPr>
              <a:t>The Particle Swarm Optimization</a:t>
            </a:r>
            <a:r>
              <a:rPr lang="en-US" sz="2000" b="1" u="sng" spc="40" dirty="0">
                <a:solidFill>
                  <a:srgbClr val="333333"/>
                </a:solidFill>
                <a:uFill>
                  <a:solidFill>
                    <a:srgbClr val="333333"/>
                  </a:solidFill>
                </a:uFill>
                <a:latin typeface="Georgia"/>
                <a:cs typeface="Georgia"/>
              </a:rPr>
              <a:t> </a:t>
            </a:r>
            <a:r>
              <a:rPr lang="en-US" sz="2000" b="1" u="sng" spc="-5" dirty="0">
                <a:solidFill>
                  <a:srgbClr val="333333"/>
                </a:solidFill>
                <a:uFill>
                  <a:solidFill>
                    <a:srgbClr val="333333"/>
                  </a:solidFill>
                </a:uFill>
                <a:latin typeface="Georgia"/>
                <a:cs typeface="Georgia"/>
              </a:rPr>
              <a:t>Algorithm</a:t>
            </a:r>
            <a:endParaRPr lang="en-US" sz="2000" dirty="0">
              <a:latin typeface="Georgia"/>
              <a:cs typeface="Georgia"/>
            </a:endParaRPr>
          </a:p>
          <a:p>
            <a:pPr marL="12700" marR="90170">
              <a:lnSpc>
                <a:spcPct val="108900"/>
              </a:lnSpc>
              <a:spcBef>
                <a:spcPts val="1040"/>
              </a:spcBef>
            </a:pPr>
            <a:r>
              <a:rPr lang="en-US" sz="1800" dirty="0">
                <a:solidFill>
                  <a:srgbClr val="333333"/>
                </a:solidFill>
                <a:latin typeface="Georgia"/>
                <a:cs typeface="Georgia"/>
              </a:rPr>
              <a:t>Particle Swarm Optimization (</a:t>
            </a:r>
            <a:r>
              <a:rPr lang="en-US" sz="1800" dirty="0" err="1">
                <a:solidFill>
                  <a:srgbClr val="333333"/>
                </a:solidFill>
                <a:latin typeface="Georgia"/>
                <a:cs typeface="Georgia"/>
              </a:rPr>
              <a:t>PSO</a:t>
            </a:r>
            <a:r>
              <a:rPr lang="en-US" sz="1800" dirty="0">
                <a:solidFill>
                  <a:srgbClr val="333333"/>
                </a:solidFill>
                <a:latin typeface="Georgia"/>
                <a:cs typeface="Georgia"/>
              </a:rPr>
              <a:t>) is a swarm theory-based optimization algorithm.</a:t>
            </a:r>
            <a:r>
              <a:rPr lang="en-US" sz="1800" spc="-100" dirty="0">
                <a:solidFill>
                  <a:srgbClr val="333333"/>
                </a:solidFill>
                <a:latin typeface="Georgia"/>
                <a:cs typeface="Georgia"/>
              </a:rPr>
              <a:t> </a:t>
            </a:r>
            <a:r>
              <a:rPr lang="en-US" sz="1800" dirty="0">
                <a:solidFill>
                  <a:srgbClr val="333333"/>
                </a:solidFill>
                <a:latin typeface="Georgia"/>
                <a:cs typeface="Georgia"/>
              </a:rPr>
              <a:t>It  is well-suited for parallel computation and performs flawlessly on large-scale  optimization problems since it mimics the behavior of biomes. </a:t>
            </a:r>
            <a:r>
              <a:rPr lang="en-US" sz="1800" dirty="0" err="1">
                <a:solidFill>
                  <a:srgbClr val="333333"/>
                </a:solidFill>
                <a:latin typeface="Georgia"/>
                <a:cs typeface="Georgia"/>
              </a:rPr>
              <a:t>PSO's</a:t>
            </a:r>
            <a:r>
              <a:rPr lang="en-US" sz="1800" dirty="0">
                <a:solidFill>
                  <a:srgbClr val="333333"/>
                </a:solidFill>
                <a:latin typeface="Georgia"/>
                <a:cs typeface="Georgia"/>
              </a:rPr>
              <a:t> main goal is to  simulate flocks of birds flying around a mountain peak in a scene. Particles replace the  birds in </a:t>
            </a:r>
            <a:r>
              <a:rPr lang="en-US" sz="1800" dirty="0" err="1">
                <a:solidFill>
                  <a:srgbClr val="333333"/>
                </a:solidFill>
                <a:latin typeface="Georgia"/>
                <a:cs typeface="Georgia"/>
              </a:rPr>
              <a:t>PSO</a:t>
            </a:r>
            <a:r>
              <a:rPr lang="en-US" sz="1800" dirty="0">
                <a:solidFill>
                  <a:srgbClr val="333333"/>
                </a:solidFill>
                <a:latin typeface="Georgia"/>
                <a:cs typeface="Georgia"/>
              </a:rPr>
              <a:t>, and the landscape's top is the peak of a fitness function. The particles  move across the search space at a high velocity, creating flocks around fitness function  peaks that are constantly updated by the particle's own experience as well as the  experience of its neighbors or the entire</a:t>
            </a:r>
            <a:r>
              <a:rPr lang="en-US" sz="1800" spc="-10" dirty="0">
                <a:solidFill>
                  <a:srgbClr val="333333"/>
                </a:solidFill>
                <a:latin typeface="Georgia"/>
                <a:cs typeface="Georgia"/>
              </a:rPr>
              <a:t> </a:t>
            </a:r>
            <a:r>
              <a:rPr lang="en-US" sz="1800" dirty="0">
                <a:solidFill>
                  <a:srgbClr val="333333"/>
                </a:solidFill>
                <a:latin typeface="Georgia"/>
                <a:cs typeface="Georgia"/>
              </a:rPr>
              <a:t>swarm.</a:t>
            </a:r>
            <a:endParaRPr lang="en-US" sz="1800" dirty="0">
              <a:latin typeface="Georgia"/>
              <a:cs typeface="Georgia"/>
            </a:endParaRPr>
          </a:p>
          <a:p>
            <a:pPr>
              <a:lnSpc>
                <a:spcPct val="100000"/>
              </a:lnSpc>
              <a:spcBef>
                <a:spcPts val="35"/>
              </a:spcBef>
            </a:pPr>
            <a:endParaRPr lang="en-US" sz="2000" dirty="0">
              <a:latin typeface="Georgia"/>
              <a:cs typeface="Georgia"/>
            </a:endParaRPr>
          </a:p>
          <a:p>
            <a:pPr marL="12700" marR="5080">
              <a:lnSpc>
                <a:spcPct val="108900"/>
              </a:lnSpc>
            </a:pPr>
            <a:r>
              <a:rPr lang="en-US" sz="1800" dirty="0">
                <a:solidFill>
                  <a:srgbClr val="333333"/>
                </a:solidFill>
                <a:latin typeface="Georgia"/>
                <a:cs typeface="Georgia"/>
              </a:rPr>
              <a:t>The status of a particle on the search space is determined by two factors: its position</a:t>
            </a:r>
            <a:r>
              <a:rPr lang="en-US" sz="1800" spc="-100" dirty="0">
                <a:solidFill>
                  <a:srgbClr val="333333"/>
                </a:solidFill>
                <a:latin typeface="Georgia"/>
                <a:cs typeface="Georgia"/>
              </a:rPr>
              <a:t> </a:t>
            </a:r>
            <a:r>
              <a:rPr lang="en-US" sz="1800" dirty="0">
                <a:solidFill>
                  <a:srgbClr val="333333"/>
                </a:solidFill>
                <a:latin typeface="Georgia"/>
                <a:cs typeface="Georgia"/>
              </a:rPr>
              <a:t>and  velocity.</a:t>
            </a:r>
            <a:endParaRPr lang="en-US" sz="1800" dirty="0">
              <a:latin typeface="Georgia"/>
              <a:cs typeface="Georgia"/>
            </a:endParaRPr>
          </a:p>
          <a:p>
            <a:pPr>
              <a:lnSpc>
                <a:spcPct val="100000"/>
              </a:lnSpc>
              <a:spcBef>
                <a:spcPts val="30"/>
              </a:spcBef>
            </a:pPr>
            <a:endParaRPr lang="en-US" sz="2000" dirty="0">
              <a:latin typeface="Georgia"/>
              <a:cs typeface="Georgia"/>
            </a:endParaRPr>
          </a:p>
        </p:txBody>
      </p:sp>
      <p:pic>
        <p:nvPicPr>
          <p:cNvPr id="2" name="Audio 1">
            <a:hlinkClick r:id="" action="ppaction://media"/>
            <a:extLst>
              <a:ext uri="{FF2B5EF4-FFF2-40B4-BE49-F238E27FC236}">
                <a16:creationId xmlns:a16="http://schemas.microsoft.com/office/drawing/2014/main" id="{D3855F4F-F140-471D-88FB-453F041108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473545241"/>
      </p:ext>
    </p:extLst>
  </p:cSld>
  <p:clrMapOvr>
    <a:masterClrMapping/>
  </p:clrMapOvr>
  <mc:AlternateContent xmlns:mc="http://schemas.openxmlformats.org/markup-compatibility/2006">
    <mc:Choice xmlns:p14="http://schemas.microsoft.com/office/powerpoint/2010/main" Requires="p14">
      <p:transition spd="slow" p14:dur="2000" advTm="37294"/>
    </mc:Choice>
    <mc:Fallback>
      <p:transition spd="slow" advTm="37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909D12-8F30-48AF-86C7-6434AF6DDE1C}"/>
              </a:ext>
            </a:extLst>
          </p:cNvPr>
          <p:cNvSpPr txBox="1"/>
          <p:nvPr/>
        </p:nvSpPr>
        <p:spPr>
          <a:xfrm>
            <a:off x="1937856" y="265698"/>
            <a:ext cx="9912991" cy="6326604"/>
          </a:xfrm>
          <a:prstGeom prst="rect">
            <a:avLst/>
          </a:prstGeom>
          <a:noFill/>
        </p:spPr>
        <p:txBody>
          <a:bodyPr wrap="square" rtlCol="0">
            <a:spAutoFit/>
          </a:bodyPr>
          <a:lstStyle/>
          <a:p>
            <a:pPr marL="12700" marR="270510">
              <a:lnSpc>
                <a:spcPct val="108900"/>
              </a:lnSpc>
              <a:spcBef>
                <a:spcPts val="5"/>
              </a:spcBef>
            </a:pPr>
            <a:r>
              <a:rPr lang="en-US" sz="1800" dirty="0">
                <a:solidFill>
                  <a:srgbClr val="333333"/>
                </a:solidFill>
                <a:latin typeface="Georgia"/>
                <a:cs typeface="Georgia"/>
              </a:rPr>
              <a:t>The position and velocity of the </a:t>
            </a:r>
            <a:r>
              <a:rPr lang="en-US" sz="1800" i="1" dirty="0" err="1">
                <a:solidFill>
                  <a:srgbClr val="333333"/>
                </a:solidFill>
                <a:latin typeface="Georgia"/>
                <a:cs typeface="Georgia"/>
              </a:rPr>
              <a:t>i</a:t>
            </a:r>
            <a:r>
              <a:rPr lang="en-US" sz="1800" dirty="0" err="1">
                <a:solidFill>
                  <a:srgbClr val="333333"/>
                </a:solidFill>
                <a:latin typeface="Georgia"/>
                <a:cs typeface="Georgia"/>
              </a:rPr>
              <a:t>th</a:t>
            </a:r>
            <a:r>
              <a:rPr lang="en-US" sz="1800" dirty="0">
                <a:solidFill>
                  <a:srgbClr val="333333"/>
                </a:solidFill>
                <a:latin typeface="Georgia"/>
                <a:cs typeface="Georgia"/>
              </a:rPr>
              <a:t> particle in the d-dimensional search space can</a:t>
            </a:r>
            <a:r>
              <a:rPr lang="en-US" sz="1800" spc="-100" dirty="0">
                <a:solidFill>
                  <a:srgbClr val="333333"/>
                </a:solidFill>
                <a:latin typeface="Georgia"/>
                <a:cs typeface="Georgia"/>
              </a:rPr>
              <a:t> </a:t>
            </a:r>
            <a:r>
              <a:rPr lang="en-US" sz="1800" dirty="0">
                <a:solidFill>
                  <a:srgbClr val="333333"/>
                </a:solidFill>
                <a:latin typeface="Georgia"/>
                <a:cs typeface="Georgia"/>
              </a:rPr>
              <a:t>be  represented</a:t>
            </a:r>
            <a:r>
              <a:rPr lang="en-US" sz="1800" spc="-5" dirty="0">
                <a:solidFill>
                  <a:srgbClr val="333333"/>
                </a:solidFill>
                <a:latin typeface="Georgia"/>
                <a:cs typeface="Georgia"/>
              </a:rPr>
              <a:t> </a:t>
            </a:r>
            <a:r>
              <a:rPr lang="en-US" sz="1800" dirty="0">
                <a:solidFill>
                  <a:srgbClr val="333333"/>
                </a:solidFill>
                <a:latin typeface="Georgia"/>
                <a:cs typeface="Georgia"/>
              </a:rPr>
              <a:t>as</a:t>
            </a:r>
            <a:endParaRPr lang="en-US" sz="1800" dirty="0">
              <a:latin typeface="Georgia"/>
              <a:cs typeface="Georgia"/>
            </a:endParaRPr>
          </a:p>
          <a:p>
            <a:pPr>
              <a:lnSpc>
                <a:spcPct val="100000"/>
              </a:lnSpc>
              <a:spcBef>
                <a:spcPts val="30"/>
              </a:spcBef>
            </a:pPr>
            <a:endParaRPr lang="en-US" sz="2000" dirty="0">
              <a:latin typeface="Georgia"/>
              <a:cs typeface="Georgia"/>
            </a:endParaRPr>
          </a:p>
          <a:p>
            <a:pPr marL="469900" marR="52069" indent="-228600">
              <a:lnSpc>
                <a:spcPct val="108900"/>
              </a:lnSpc>
              <a:buAutoNum type="alphaLcPeriod"/>
              <a:tabLst>
                <a:tab pos="469900" algn="l"/>
              </a:tabLst>
            </a:pPr>
            <a:r>
              <a:rPr lang="en-US" sz="1800" dirty="0">
                <a:solidFill>
                  <a:srgbClr val="333333"/>
                </a:solidFill>
                <a:latin typeface="Georgia"/>
                <a:cs typeface="Georgia"/>
              </a:rPr>
              <a:t>Xi</a:t>
            </a:r>
            <a:r>
              <a:rPr lang="en-US" sz="1800" spc="-5" dirty="0">
                <a:solidFill>
                  <a:srgbClr val="333333"/>
                </a:solidFill>
                <a:latin typeface="Georgia"/>
                <a:cs typeface="Georgia"/>
              </a:rPr>
              <a:t> </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1800" dirty="0">
                <a:solidFill>
                  <a:srgbClr val="333333"/>
                </a:solidFill>
                <a:latin typeface="Georgia"/>
                <a:cs typeface="Georgia"/>
              </a:rPr>
              <a:t>(xi1,</a:t>
            </a:r>
            <a:r>
              <a:rPr lang="en-US" sz="1800" spc="-5" dirty="0">
                <a:solidFill>
                  <a:srgbClr val="333333"/>
                </a:solidFill>
                <a:latin typeface="Georgia"/>
                <a:cs typeface="Georgia"/>
              </a:rPr>
              <a:t> </a:t>
            </a:r>
            <a:r>
              <a:rPr lang="en-US" sz="1800" dirty="0">
                <a:solidFill>
                  <a:srgbClr val="333333"/>
                </a:solidFill>
                <a:latin typeface="Georgia"/>
                <a:cs typeface="Georgia"/>
              </a:rPr>
              <a:t>xi2,</a:t>
            </a:r>
            <a:r>
              <a:rPr lang="en-US" sz="1800" spc="-5" dirty="0">
                <a:solidFill>
                  <a:srgbClr val="333333"/>
                </a:solidFill>
                <a:latin typeface="Georgia"/>
                <a:cs typeface="Georgia"/>
              </a:rPr>
              <a:t> </a:t>
            </a:r>
            <a:r>
              <a:rPr lang="en-US" sz="1800" dirty="0">
                <a:solidFill>
                  <a:srgbClr val="333333"/>
                </a:solidFill>
                <a:latin typeface="Georgia"/>
                <a:cs typeface="Georgia"/>
              </a:rPr>
              <a:t>xi3</a:t>
            </a:r>
            <a:r>
              <a:rPr lang="en-US" sz="1800" spc="-5"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20" dirty="0">
                <a:solidFill>
                  <a:srgbClr val="333333"/>
                </a:solidFill>
                <a:latin typeface="AoyagiKouzanFontT"/>
                <a:cs typeface="AoyagiKouzanFontT"/>
              </a:rPr>
              <a:t> </a:t>
            </a:r>
            <a:r>
              <a:rPr lang="en-US" sz="1800" dirty="0" err="1">
                <a:solidFill>
                  <a:srgbClr val="333333"/>
                </a:solidFill>
                <a:latin typeface="Georgia"/>
                <a:cs typeface="Georgia"/>
              </a:rPr>
              <a:t>xiD</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1800" dirty="0">
                <a:solidFill>
                  <a:srgbClr val="333333"/>
                </a:solidFill>
                <a:latin typeface="Georgia"/>
                <a:cs typeface="Georgia"/>
              </a:rPr>
              <a:t>or</a:t>
            </a:r>
            <a:r>
              <a:rPr lang="en-US" sz="1800" spc="-5" dirty="0">
                <a:solidFill>
                  <a:srgbClr val="333333"/>
                </a:solidFill>
                <a:latin typeface="Georgia"/>
                <a:cs typeface="Georgia"/>
              </a:rPr>
              <a:t> </a:t>
            </a:r>
            <a:r>
              <a:rPr lang="en-US" sz="1800" dirty="0">
                <a:solidFill>
                  <a:srgbClr val="333333"/>
                </a:solidFill>
                <a:latin typeface="Georgia"/>
                <a:cs typeface="Georgia"/>
              </a:rPr>
              <a:t>Vi</a:t>
            </a:r>
            <a:r>
              <a:rPr lang="en-US" sz="1800" spc="-5" dirty="0">
                <a:solidFill>
                  <a:srgbClr val="333333"/>
                </a:solidFill>
                <a:latin typeface="Georgia"/>
                <a:cs typeface="Georgia"/>
              </a:rPr>
              <a:t> </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1800" dirty="0">
                <a:solidFill>
                  <a:srgbClr val="333333"/>
                </a:solidFill>
                <a:latin typeface="Georgia"/>
                <a:cs typeface="Georgia"/>
              </a:rPr>
              <a:t>(vi1,</a:t>
            </a:r>
            <a:r>
              <a:rPr lang="en-US" sz="1800" spc="-5" dirty="0">
                <a:solidFill>
                  <a:srgbClr val="333333"/>
                </a:solidFill>
                <a:latin typeface="Georgia"/>
                <a:cs typeface="Georgia"/>
              </a:rPr>
              <a:t> </a:t>
            </a:r>
            <a:r>
              <a:rPr lang="en-US" sz="1800" dirty="0">
                <a:solidFill>
                  <a:srgbClr val="333333"/>
                </a:solidFill>
                <a:latin typeface="Georgia"/>
                <a:cs typeface="Georgia"/>
              </a:rPr>
              <a:t>vi2,</a:t>
            </a:r>
            <a:r>
              <a:rPr lang="en-US" sz="1800" spc="-5" dirty="0">
                <a:solidFill>
                  <a:srgbClr val="333333"/>
                </a:solidFill>
                <a:latin typeface="Georgia"/>
                <a:cs typeface="Georgia"/>
              </a:rPr>
              <a:t> </a:t>
            </a:r>
            <a:r>
              <a:rPr lang="en-US" sz="1800" dirty="0">
                <a:solidFill>
                  <a:srgbClr val="333333"/>
                </a:solidFill>
                <a:latin typeface="Georgia"/>
                <a:cs typeface="Georgia"/>
              </a:rPr>
              <a:t>vi3</a:t>
            </a:r>
            <a:r>
              <a:rPr lang="en-US" sz="1800" spc="-5" dirty="0">
                <a:solidFill>
                  <a:srgbClr val="333333"/>
                </a:solidFill>
                <a:latin typeface="Georgia"/>
                <a:cs typeface="Georgia"/>
              </a:rPr>
              <a:t> </a:t>
            </a:r>
            <a:r>
              <a:rPr lang="en-US" sz="1800" dirty="0">
                <a:solidFill>
                  <a:srgbClr val="333333"/>
                </a:solidFill>
                <a:latin typeface="AoyagiKouzanFontT"/>
                <a:cs typeface="AoyagiKouzanFontT"/>
              </a:rPr>
              <a:t>⋯</a:t>
            </a:r>
            <a:r>
              <a:rPr lang="en-US" sz="1800" spc="-320" dirty="0">
                <a:solidFill>
                  <a:srgbClr val="333333"/>
                </a:solidFill>
                <a:latin typeface="AoyagiKouzanFontT"/>
                <a:cs typeface="AoyagiKouzanFontT"/>
              </a:rPr>
              <a:t> </a:t>
            </a:r>
            <a:r>
              <a:rPr lang="en-US" sz="1800" dirty="0" err="1">
                <a:solidFill>
                  <a:srgbClr val="333333"/>
                </a:solidFill>
                <a:latin typeface="Georgia"/>
                <a:cs typeface="Georgia"/>
              </a:rPr>
              <a:t>viD</a:t>
            </a:r>
            <a:r>
              <a:rPr lang="en-US" sz="1800" dirty="0">
                <a:solidFill>
                  <a:srgbClr val="333333"/>
                </a:solidFill>
                <a:latin typeface="Georgia"/>
                <a:cs typeface="Georgia"/>
              </a:rPr>
              <a:t>).</a:t>
            </a:r>
            <a:r>
              <a:rPr lang="en-US" sz="1800" spc="-5" dirty="0">
                <a:solidFill>
                  <a:srgbClr val="333333"/>
                </a:solidFill>
                <a:latin typeface="Georgia"/>
                <a:cs typeface="Georgia"/>
              </a:rPr>
              <a:t> </a:t>
            </a:r>
            <a:r>
              <a:rPr lang="en-US" sz="1800" dirty="0">
                <a:solidFill>
                  <a:srgbClr val="333333"/>
                </a:solidFill>
                <a:latin typeface="Georgia"/>
                <a:cs typeface="Georgia"/>
              </a:rPr>
              <a:t>Each</a:t>
            </a:r>
            <a:r>
              <a:rPr lang="en-US" sz="1800" spc="-5" dirty="0">
                <a:solidFill>
                  <a:srgbClr val="333333"/>
                </a:solidFill>
                <a:latin typeface="Georgia"/>
                <a:cs typeface="Georgia"/>
              </a:rPr>
              <a:t> </a:t>
            </a:r>
            <a:r>
              <a:rPr lang="en-US" sz="1800" dirty="0">
                <a:solidFill>
                  <a:srgbClr val="333333"/>
                </a:solidFill>
                <a:latin typeface="Georgia"/>
                <a:cs typeface="Georgia"/>
              </a:rPr>
              <a:t>particle</a:t>
            </a:r>
            <a:r>
              <a:rPr lang="en-US" sz="1800" spc="-5" dirty="0">
                <a:solidFill>
                  <a:srgbClr val="333333"/>
                </a:solidFill>
                <a:latin typeface="Georgia"/>
                <a:cs typeface="Georgia"/>
              </a:rPr>
              <a:t> </a:t>
            </a:r>
            <a:r>
              <a:rPr lang="en-US" sz="1800" dirty="0">
                <a:solidFill>
                  <a:srgbClr val="333333"/>
                </a:solidFill>
                <a:latin typeface="Georgia"/>
                <a:cs typeface="Georgia"/>
              </a:rPr>
              <a:t>has</a:t>
            </a:r>
            <a:r>
              <a:rPr lang="en-US" sz="1800" spc="-5" dirty="0">
                <a:solidFill>
                  <a:srgbClr val="333333"/>
                </a:solidFill>
                <a:latin typeface="Georgia"/>
                <a:cs typeface="Georgia"/>
              </a:rPr>
              <a:t> </a:t>
            </a:r>
            <a:r>
              <a:rPr lang="en-US" sz="1800" dirty="0">
                <a:solidFill>
                  <a:srgbClr val="333333"/>
                </a:solidFill>
                <a:latin typeface="Georgia"/>
                <a:cs typeface="Georgia"/>
              </a:rPr>
              <a:t>its</a:t>
            </a:r>
            <a:r>
              <a:rPr lang="en-US" sz="1800" spc="-5" dirty="0">
                <a:solidFill>
                  <a:srgbClr val="333333"/>
                </a:solidFill>
                <a:latin typeface="Georgia"/>
                <a:cs typeface="Georgia"/>
              </a:rPr>
              <a:t> </a:t>
            </a:r>
            <a:r>
              <a:rPr lang="en-US" sz="1800" dirty="0">
                <a:solidFill>
                  <a:srgbClr val="333333"/>
                </a:solidFill>
                <a:latin typeface="Georgia"/>
                <a:cs typeface="Georgia"/>
              </a:rPr>
              <a:t>own</a:t>
            </a:r>
            <a:r>
              <a:rPr lang="en-US" sz="1800" spc="-5" dirty="0">
                <a:solidFill>
                  <a:srgbClr val="333333"/>
                </a:solidFill>
                <a:latin typeface="Georgia"/>
                <a:cs typeface="Georgia"/>
              </a:rPr>
              <a:t> </a:t>
            </a:r>
            <a:r>
              <a:rPr lang="en-US" sz="1800" dirty="0">
                <a:solidFill>
                  <a:srgbClr val="333333"/>
                </a:solidFill>
                <a:latin typeface="Georgia"/>
                <a:cs typeface="Georgia"/>
              </a:rPr>
              <a:t>best  position</a:t>
            </a:r>
            <a:endParaRPr lang="en-US" sz="1800" dirty="0">
              <a:latin typeface="Georgia"/>
              <a:cs typeface="Georgia"/>
            </a:endParaRPr>
          </a:p>
          <a:p>
            <a:pPr marL="469900" marR="262890" indent="-228600">
              <a:lnSpc>
                <a:spcPct val="108900"/>
              </a:lnSpc>
              <a:buAutoNum type="alphaLcPeriod"/>
              <a:tabLst>
                <a:tab pos="469900" algn="l"/>
              </a:tabLst>
            </a:pPr>
            <a:r>
              <a:rPr lang="en-US" sz="1800" dirty="0">
                <a:solidFill>
                  <a:srgbClr val="333333"/>
                </a:solidFill>
                <a:latin typeface="Georgia"/>
                <a:cs typeface="Georgia"/>
              </a:rPr>
              <a:t>Pi = (pi1, pi2, pi3 </a:t>
            </a:r>
            <a:r>
              <a:rPr lang="en-US" sz="1800" dirty="0">
                <a:solidFill>
                  <a:srgbClr val="333333"/>
                </a:solidFill>
                <a:latin typeface="AoyagiKouzanFontT"/>
                <a:cs typeface="AoyagiKouzanFontT"/>
              </a:rPr>
              <a:t>⋯</a:t>
            </a:r>
            <a:r>
              <a:rPr lang="en-US" sz="1800" spc="-415" dirty="0">
                <a:solidFill>
                  <a:srgbClr val="333333"/>
                </a:solidFill>
                <a:latin typeface="AoyagiKouzanFontT"/>
                <a:cs typeface="AoyagiKouzanFontT"/>
              </a:rPr>
              <a:t> </a:t>
            </a:r>
            <a:r>
              <a:rPr lang="en-US" sz="1800" dirty="0" err="1">
                <a:solidFill>
                  <a:srgbClr val="333333"/>
                </a:solidFill>
                <a:latin typeface="Georgia"/>
                <a:cs typeface="Georgia"/>
              </a:rPr>
              <a:t>piD</a:t>
            </a:r>
            <a:r>
              <a:rPr lang="en-US" sz="1800" dirty="0">
                <a:solidFill>
                  <a:srgbClr val="333333"/>
                </a:solidFill>
                <a:latin typeface="Georgia"/>
                <a:cs typeface="Georgia"/>
              </a:rPr>
              <a:t>) corresponding to the personal best target value at the  time k reached so</a:t>
            </a:r>
            <a:r>
              <a:rPr lang="en-US" sz="1800" spc="-5" dirty="0">
                <a:solidFill>
                  <a:srgbClr val="333333"/>
                </a:solidFill>
                <a:latin typeface="Georgia"/>
                <a:cs typeface="Georgia"/>
              </a:rPr>
              <a:t> </a:t>
            </a:r>
            <a:r>
              <a:rPr lang="en-US" sz="1800" dirty="0">
                <a:solidFill>
                  <a:srgbClr val="333333"/>
                </a:solidFill>
                <a:latin typeface="Georgia"/>
                <a:cs typeface="Georgia"/>
              </a:rPr>
              <a:t>far.</a:t>
            </a:r>
            <a:endParaRPr lang="en-US" sz="1800" dirty="0">
              <a:latin typeface="Georgia"/>
              <a:cs typeface="Georgia"/>
            </a:endParaRPr>
          </a:p>
          <a:p>
            <a:pPr marL="469900" marR="243840" indent="-228600">
              <a:lnSpc>
                <a:spcPct val="108900"/>
              </a:lnSpc>
              <a:buAutoNum type="alphaLcPeriod"/>
              <a:tabLst>
                <a:tab pos="469900" algn="l"/>
              </a:tabLst>
            </a:pPr>
            <a:r>
              <a:rPr lang="en-US" sz="1800" dirty="0">
                <a:solidFill>
                  <a:srgbClr val="333333"/>
                </a:solidFill>
                <a:latin typeface="Georgia"/>
                <a:cs typeface="Georgia"/>
              </a:rPr>
              <a:t>Globally optimal particles are represented by Pg = (pg1, pg2, pg3 </a:t>
            </a:r>
            <a:r>
              <a:rPr lang="en-US" sz="1800" dirty="0">
                <a:solidFill>
                  <a:srgbClr val="333333"/>
                </a:solidFill>
                <a:latin typeface="AoyagiKouzanFontT"/>
                <a:cs typeface="AoyagiKouzanFontT"/>
              </a:rPr>
              <a:t>⋯</a:t>
            </a:r>
            <a:r>
              <a:rPr lang="en-US" sz="1800" spc="-415" dirty="0">
                <a:solidFill>
                  <a:srgbClr val="333333"/>
                </a:solidFill>
                <a:latin typeface="AoyagiKouzanFontT"/>
                <a:cs typeface="AoyagiKouzanFontT"/>
              </a:rPr>
              <a:t> </a:t>
            </a:r>
            <a:r>
              <a:rPr lang="en-US" sz="1800" dirty="0" err="1">
                <a:solidFill>
                  <a:srgbClr val="333333"/>
                </a:solidFill>
                <a:latin typeface="Georgia"/>
                <a:cs typeface="Georgia"/>
              </a:rPr>
              <a:t>pgD</a:t>
            </a:r>
            <a:r>
              <a:rPr lang="en-US" sz="1800" dirty="0">
                <a:solidFill>
                  <a:srgbClr val="333333"/>
                </a:solidFill>
                <a:latin typeface="Georgia"/>
                <a:cs typeface="Georgia"/>
              </a:rPr>
              <a:t>). , The  best particle ever found. The new velocity for each particle is calculated as  follows:</a:t>
            </a:r>
            <a:endParaRPr lang="en-US" sz="1800" dirty="0">
              <a:latin typeface="Georgia"/>
              <a:cs typeface="Georgia"/>
            </a:endParaRPr>
          </a:p>
          <a:p>
            <a:pPr>
              <a:lnSpc>
                <a:spcPct val="100000"/>
              </a:lnSpc>
              <a:spcBef>
                <a:spcPts val="50"/>
              </a:spcBef>
            </a:pPr>
            <a:endParaRPr lang="en-US" sz="2400" dirty="0">
              <a:latin typeface="Georgia"/>
              <a:cs typeface="Georgia"/>
            </a:endParaRPr>
          </a:p>
          <a:p>
            <a:pPr marL="927100">
              <a:lnSpc>
                <a:spcPct val="100000"/>
              </a:lnSpc>
              <a:tabLst>
                <a:tab pos="5483225" algn="l"/>
              </a:tabLst>
            </a:pPr>
            <a:r>
              <a:rPr lang="en-US" sz="1800" dirty="0" err="1">
                <a:solidFill>
                  <a:srgbClr val="333333"/>
                </a:solidFill>
                <a:latin typeface="Georgia"/>
                <a:cs typeface="Georgia"/>
              </a:rPr>
              <a:t>vk</a:t>
            </a:r>
            <a:r>
              <a:rPr lang="en-US" sz="1800" dirty="0">
                <a:solidFill>
                  <a:srgbClr val="333333"/>
                </a:solidFill>
                <a:latin typeface="Georgia"/>
                <a:cs typeface="Georgia"/>
              </a:rPr>
              <a:t> + 1id = </a:t>
            </a:r>
            <a:r>
              <a:rPr lang="en-US" sz="1800" dirty="0" err="1">
                <a:solidFill>
                  <a:srgbClr val="333333"/>
                </a:solidFill>
                <a:latin typeface="Georgia"/>
                <a:cs typeface="Georgia"/>
              </a:rPr>
              <a:t>wvkid</a:t>
            </a:r>
            <a:r>
              <a:rPr lang="en-US" sz="1800" dirty="0">
                <a:solidFill>
                  <a:srgbClr val="333333"/>
                </a:solidFill>
                <a:latin typeface="Georgia"/>
                <a:cs typeface="Georgia"/>
              </a:rPr>
              <a:t> + c1r </a:t>
            </a:r>
            <a:r>
              <a:rPr lang="en-US" sz="1800" dirty="0">
                <a:solidFill>
                  <a:srgbClr val="333333"/>
                </a:solidFill>
                <a:latin typeface="AoyagiKouzanFontT"/>
                <a:cs typeface="AoyagiKouzanFontT"/>
              </a:rPr>
              <a:t>∗</a:t>
            </a:r>
            <a:r>
              <a:rPr lang="en-US" sz="1800" spc="-315" dirty="0">
                <a:solidFill>
                  <a:srgbClr val="333333"/>
                </a:solidFill>
                <a:latin typeface="AoyagiKouzanFontT"/>
                <a:cs typeface="AoyagiKouzanFontT"/>
              </a:rPr>
              <a:t> </a:t>
            </a:r>
            <a:r>
              <a:rPr lang="en-US" sz="1800" dirty="0">
                <a:solidFill>
                  <a:srgbClr val="333333"/>
                </a:solidFill>
                <a:latin typeface="Georgia"/>
                <a:cs typeface="Georgia"/>
              </a:rPr>
              <a:t>1 (</a:t>
            </a:r>
            <a:r>
              <a:rPr lang="en-US" sz="1800" dirty="0" err="1">
                <a:solidFill>
                  <a:srgbClr val="333333"/>
                </a:solidFill>
                <a:latin typeface="Georgia"/>
                <a:cs typeface="Georgia"/>
              </a:rPr>
              <a:t>pid−xkid</a:t>
            </a:r>
            <a:r>
              <a:rPr lang="en-US" sz="1800" dirty="0">
                <a:solidFill>
                  <a:srgbClr val="333333"/>
                </a:solidFill>
                <a:latin typeface="Georgia"/>
                <a:cs typeface="Georgia"/>
              </a:rPr>
              <a:t>) + c2r </a:t>
            </a:r>
            <a:r>
              <a:rPr lang="en-US" sz="1800" dirty="0">
                <a:solidFill>
                  <a:srgbClr val="333333"/>
                </a:solidFill>
                <a:latin typeface="AoyagiKouzanFontT"/>
                <a:cs typeface="AoyagiKouzanFontT"/>
              </a:rPr>
              <a:t>∗</a:t>
            </a:r>
            <a:r>
              <a:rPr lang="en-US" sz="1800" spc="-315" dirty="0">
                <a:solidFill>
                  <a:srgbClr val="333333"/>
                </a:solidFill>
                <a:latin typeface="AoyagiKouzanFontT"/>
                <a:cs typeface="AoyagiKouzanFontT"/>
              </a:rPr>
              <a:t> </a:t>
            </a:r>
            <a:r>
              <a:rPr lang="en-US" sz="1800" dirty="0">
                <a:solidFill>
                  <a:srgbClr val="333333"/>
                </a:solidFill>
                <a:latin typeface="Georgia"/>
                <a:cs typeface="Georgia"/>
              </a:rPr>
              <a:t>2 (</a:t>
            </a:r>
            <a:r>
              <a:rPr lang="en-US" sz="1800" dirty="0" err="1">
                <a:solidFill>
                  <a:srgbClr val="333333"/>
                </a:solidFill>
                <a:latin typeface="Georgia"/>
                <a:cs typeface="Georgia"/>
              </a:rPr>
              <a:t>pgd−xkid</a:t>
            </a:r>
            <a:r>
              <a:rPr lang="en-US" sz="1800" dirty="0">
                <a:solidFill>
                  <a:srgbClr val="333333"/>
                </a:solidFill>
                <a:latin typeface="Georgia"/>
                <a:cs typeface="Georgia"/>
              </a:rPr>
              <a:t>)	(1)</a:t>
            </a:r>
            <a:endParaRPr lang="en-US" sz="1800" dirty="0">
              <a:latin typeface="Georgia"/>
              <a:cs typeface="Georgia"/>
            </a:endParaRPr>
          </a:p>
          <a:p>
            <a:pPr>
              <a:lnSpc>
                <a:spcPct val="100000"/>
              </a:lnSpc>
              <a:spcBef>
                <a:spcPts val="35"/>
              </a:spcBef>
            </a:pPr>
            <a:endParaRPr lang="en-US" sz="2000" dirty="0">
              <a:latin typeface="Georgia"/>
              <a:cs typeface="Georgia"/>
            </a:endParaRPr>
          </a:p>
          <a:p>
            <a:pPr marL="12700" marR="37465">
              <a:lnSpc>
                <a:spcPct val="108900"/>
              </a:lnSpc>
            </a:pPr>
            <a:r>
              <a:rPr lang="en-US" sz="1800" dirty="0">
                <a:solidFill>
                  <a:srgbClr val="333333"/>
                </a:solidFill>
                <a:latin typeface="Georgia"/>
                <a:cs typeface="Georgia"/>
              </a:rPr>
              <a:t>If c1 and c2 are constants called acceleration coefficients, w is called the inertial  weighting factor and r1 and r2 are two independent random numbers evenly</a:t>
            </a:r>
            <a:r>
              <a:rPr lang="en-US" sz="1800" spc="-100" dirty="0">
                <a:solidFill>
                  <a:srgbClr val="333333"/>
                </a:solidFill>
                <a:latin typeface="Georgia"/>
                <a:cs typeface="Georgia"/>
              </a:rPr>
              <a:t> </a:t>
            </a:r>
            <a:r>
              <a:rPr lang="en-US" sz="1800" dirty="0">
                <a:solidFill>
                  <a:srgbClr val="333333"/>
                </a:solidFill>
                <a:latin typeface="Georgia"/>
                <a:cs typeface="Georgia"/>
              </a:rPr>
              <a:t>distributed  in the range</a:t>
            </a:r>
            <a:r>
              <a:rPr lang="en-US" sz="1800" spc="285" dirty="0">
                <a:solidFill>
                  <a:srgbClr val="333333"/>
                </a:solidFill>
                <a:latin typeface="Georgia"/>
                <a:cs typeface="Georgia"/>
              </a:rPr>
              <a:t> </a:t>
            </a:r>
            <a:r>
              <a:rPr lang="en-US" sz="1800" dirty="0">
                <a:solidFill>
                  <a:srgbClr val="333333"/>
                </a:solidFill>
                <a:latin typeface="Georgia"/>
                <a:cs typeface="Georgia"/>
              </a:rPr>
              <a:t>[0,1].</a:t>
            </a:r>
            <a:endParaRPr lang="en-US" sz="1800" dirty="0">
              <a:latin typeface="Georgia"/>
              <a:cs typeface="Georgia"/>
            </a:endParaRPr>
          </a:p>
          <a:p>
            <a:pPr>
              <a:lnSpc>
                <a:spcPct val="100000"/>
              </a:lnSpc>
            </a:pPr>
            <a:endParaRPr lang="en-US" sz="2000" dirty="0">
              <a:latin typeface="Georgia"/>
              <a:cs typeface="Georgia"/>
            </a:endParaRPr>
          </a:p>
          <a:p>
            <a:pPr>
              <a:lnSpc>
                <a:spcPct val="100000"/>
              </a:lnSpc>
              <a:spcBef>
                <a:spcPts val="10"/>
              </a:spcBef>
            </a:pPr>
            <a:endParaRPr lang="en-US" sz="2400" dirty="0">
              <a:latin typeface="Georgia"/>
              <a:cs typeface="Georgia"/>
            </a:endParaRPr>
          </a:p>
          <a:p>
            <a:pPr marL="12700" marR="144145">
              <a:lnSpc>
                <a:spcPct val="108900"/>
              </a:lnSpc>
            </a:pPr>
            <a:r>
              <a:rPr lang="en-US" sz="1800" dirty="0">
                <a:solidFill>
                  <a:srgbClr val="333333"/>
                </a:solidFill>
                <a:latin typeface="Georgia"/>
                <a:cs typeface="Georgia"/>
              </a:rPr>
              <a:t>Therefore, the position of each particle is updated for each generation according to</a:t>
            </a:r>
            <a:r>
              <a:rPr lang="en-US" sz="1800" spc="-100" dirty="0">
                <a:solidFill>
                  <a:srgbClr val="333333"/>
                </a:solidFill>
                <a:latin typeface="Georgia"/>
                <a:cs typeface="Georgia"/>
              </a:rPr>
              <a:t> </a:t>
            </a:r>
            <a:r>
              <a:rPr lang="en-US" sz="1800" dirty="0">
                <a:solidFill>
                  <a:srgbClr val="333333"/>
                </a:solidFill>
                <a:latin typeface="Georgia"/>
                <a:cs typeface="Georgia"/>
              </a:rPr>
              <a:t>the  following</a:t>
            </a:r>
            <a:r>
              <a:rPr lang="en-US" sz="1800" spc="-5" dirty="0">
                <a:solidFill>
                  <a:srgbClr val="333333"/>
                </a:solidFill>
                <a:latin typeface="Georgia"/>
                <a:cs typeface="Georgia"/>
              </a:rPr>
              <a:t> </a:t>
            </a:r>
            <a:r>
              <a:rPr lang="en-US" sz="1800" dirty="0">
                <a:solidFill>
                  <a:srgbClr val="333333"/>
                </a:solidFill>
                <a:latin typeface="Georgia"/>
                <a:cs typeface="Georgia"/>
              </a:rPr>
              <a:t>formula.</a:t>
            </a:r>
            <a:endParaRPr lang="en-US" sz="1800" dirty="0">
              <a:latin typeface="Georgia"/>
              <a:cs typeface="Georgia"/>
            </a:endParaRPr>
          </a:p>
          <a:p>
            <a:pPr>
              <a:lnSpc>
                <a:spcPct val="100000"/>
              </a:lnSpc>
              <a:spcBef>
                <a:spcPts val="50"/>
              </a:spcBef>
            </a:pPr>
            <a:endParaRPr lang="en-US" sz="2400" dirty="0">
              <a:latin typeface="Georgia"/>
              <a:cs typeface="Georgia"/>
            </a:endParaRPr>
          </a:p>
          <a:p>
            <a:pPr marL="927100">
              <a:lnSpc>
                <a:spcPct val="100000"/>
              </a:lnSpc>
              <a:tabLst>
                <a:tab pos="2761615" algn="l"/>
                <a:tab pos="5139055" algn="l"/>
              </a:tabLst>
            </a:pPr>
            <a:r>
              <a:rPr lang="en-US" sz="1800" dirty="0" err="1">
                <a:solidFill>
                  <a:srgbClr val="333333"/>
                </a:solidFill>
                <a:latin typeface="Georgia"/>
                <a:cs typeface="Georgia"/>
              </a:rPr>
              <a:t>xk</a:t>
            </a:r>
            <a:r>
              <a:rPr lang="en-US" sz="1800" dirty="0">
                <a:solidFill>
                  <a:srgbClr val="333333"/>
                </a:solidFill>
                <a:latin typeface="Georgia"/>
                <a:cs typeface="Georgia"/>
              </a:rPr>
              <a:t> + 1id = </a:t>
            </a:r>
            <a:r>
              <a:rPr lang="en-US" sz="1800" dirty="0" err="1">
                <a:solidFill>
                  <a:srgbClr val="333333"/>
                </a:solidFill>
                <a:latin typeface="Georgia"/>
                <a:cs typeface="Georgia"/>
              </a:rPr>
              <a:t>xkid</a:t>
            </a:r>
            <a:r>
              <a:rPr lang="en-US" sz="1800" dirty="0">
                <a:solidFill>
                  <a:srgbClr val="333333"/>
                </a:solidFill>
                <a:latin typeface="Georgia"/>
                <a:cs typeface="Georgia"/>
              </a:rPr>
              <a:t> + </a:t>
            </a:r>
            <a:r>
              <a:rPr lang="en-US" sz="1800" dirty="0" err="1">
                <a:solidFill>
                  <a:srgbClr val="333333"/>
                </a:solidFill>
                <a:latin typeface="Georgia"/>
                <a:cs typeface="Georgia"/>
              </a:rPr>
              <a:t>vk</a:t>
            </a:r>
            <a:r>
              <a:rPr lang="en-US" sz="1800" dirty="0">
                <a:solidFill>
                  <a:srgbClr val="333333"/>
                </a:solidFill>
                <a:latin typeface="Georgia"/>
                <a:cs typeface="Georgia"/>
              </a:rPr>
              <a:t> + 1id	1≤i≤n; 1≤d≤D	</a:t>
            </a:r>
            <a:r>
              <a:rPr lang="en-US" sz="1800" spc="-400" dirty="0">
                <a:solidFill>
                  <a:srgbClr val="333333"/>
                </a:solidFill>
                <a:latin typeface="AoyagiKouzanFontT"/>
                <a:cs typeface="AoyagiKouzanFontT"/>
              </a:rPr>
              <a:t>（</a:t>
            </a:r>
            <a:r>
              <a:rPr lang="en-US" sz="1800" spc="-400" dirty="0">
                <a:solidFill>
                  <a:srgbClr val="333333"/>
                </a:solidFill>
                <a:latin typeface="Georgia"/>
                <a:cs typeface="Georgia"/>
              </a:rPr>
              <a:t>2</a:t>
            </a:r>
            <a:r>
              <a:rPr lang="en-US" sz="1800" spc="-400" dirty="0">
                <a:solidFill>
                  <a:srgbClr val="333333"/>
                </a:solidFill>
                <a:latin typeface="AoyagiKouzanFontT"/>
                <a:cs typeface="AoyagiKouzanFontT"/>
              </a:rPr>
              <a:t>）</a:t>
            </a:r>
            <a:endParaRPr lang="en-US" sz="1800" dirty="0">
              <a:latin typeface="AoyagiKouzanFontT"/>
              <a:cs typeface="AoyagiKouzanFontT"/>
            </a:endParaRPr>
          </a:p>
        </p:txBody>
      </p:sp>
      <p:pic>
        <p:nvPicPr>
          <p:cNvPr id="2" name="Audio 1">
            <a:hlinkClick r:id="" action="ppaction://media"/>
            <a:extLst>
              <a:ext uri="{FF2B5EF4-FFF2-40B4-BE49-F238E27FC236}">
                <a16:creationId xmlns:a16="http://schemas.microsoft.com/office/drawing/2014/main" id="{2AE8B3E2-E24D-4D34-A494-3D232D2AE8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3842975457"/>
      </p:ext>
    </p:extLst>
  </p:cSld>
  <p:clrMapOvr>
    <a:masterClrMapping/>
  </p:clrMapOvr>
  <mc:AlternateContent xmlns:mc="http://schemas.openxmlformats.org/markup-compatibility/2006">
    <mc:Choice xmlns:p14="http://schemas.microsoft.com/office/powerpoint/2010/main" Requires="p14">
      <p:transition spd="slow" p14:dur="2000" advTm="67083"/>
    </mc:Choice>
    <mc:Fallback>
      <p:transition spd="slow" advTm="67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964CFD0-880E-4E41-8898-156242EAD4C0}"/>
              </a:ext>
            </a:extLst>
          </p:cNvPr>
          <p:cNvSpPr txBox="1"/>
          <p:nvPr/>
        </p:nvSpPr>
        <p:spPr>
          <a:xfrm>
            <a:off x="1862356" y="427839"/>
            <a:ext cx="9799739" cy="976101"/>
          </a:xfrm>
          <a:prstGeom prst="rect">
            <a:avLst/>
          </a:prstGeom>
          <a:noFill/>
        </p:spPr>
        <p:txBody>
          <a:bodyPr wrap="square" rtlCol="0">
            <a:spAutoFit/>
          </a:bodyPr>
          <a:lstStyle/>
          <a:p>
            <a:pPr marL="12700" marR="5080">
              <a:lnSpc>
                <a:spcPct val="108900"/>
              </a:lnSpc>
              <a:spcBef>
                <a:spcPts val="100"/>
              </a:spcBef>
            </a:pPr>
            <a:r>
              <a:rPr lang="en-US" sz="1800" dirty="0">
                <a:solidFill>
                  <a:srgbClr val="333333"/>
                </a:solidFill>
                <a:latin typeface="Georgia"/>
                <a:cs typeface="Georgia"/>
              </a:rPr>
              <a:t>In general, the value of each component in vid is clamped in the range [-</a:t>
            </a:r>
            <a:r>
              <a:rPr lang="en-US" sz="1800" dirty="0" err="1">
                <a:solidFill>
                  <a:srgbClr val="333333"/>
                </a:solidFill>
                <a:latin typeface="Georgia"/>
                <a:cs typeface="Georgia"/>
              </a:rPr>
              <a:t>Vmaxd</a:t>
            </a:r>
            <a:r>
              <a:rPr lang="en-US" sz="1800" dirty="0">
                <a:solidFill>
                  <a:srgbClr val="333333"/>
                </a:solidFill>
                <a:latin typeface="Georgia"/>
                <a:cs typeface="Georgia"/>
              </a:rPr>
              <a:t>,</a:t>
            </a:r>
            <a:r>
              <a:rPr lang="en-US" sz="1800" spc="-100" dirty="0">
                <a:solidFill>
                  <a:srgbClr val="333333"/>
                </a:solidFill>
                <a:latin typeface="Georgia"/>
                <a:cs typeface="Georgia"/>
              </a:rPr>
              <a:t> </a:t>
            </a:r>
            <a:r>
              <a:rPr lang="en-US" sz="1800" dirty="0" err="1">
                <a:solidFill>
                  <a:srgbClr val="333333"/>
                </a:solidFill>
                <a:latin typeface="Georgia"/>
                <a:cs typeface="Georgia"/>
              </a:rPr>
              <a:t>Vmaxd</a:t>
            </a:r>
            <a:r>
              <a:rPr lang="en-US" sz="1800" dirty="0">
                <a:solidFill>
                  <a:srgbClr val="333333"/>
                </a:solidFill>
                <a:latin typeface="Georgia"/>
                <a:cs typeface="Georgia"/>
              </a:rPr>
              <a:t>]  by (1) to control excessive roaming of particles outside the search space. The particle  then flies to a new position according to (2). This process repeats until the user-defined  exit criteria are</a:t>
            </a:r>
            <a:r>
              <a:rPr lang="en-US" sz="1800" spc="-5" dirty="0">
                <a:solidFill>
                  <a:srgbClr val="333333"/>
                </a:solidFill>
                <a:latin typeface="Georgia"/>
                <a:cs typeface="Georgia"/>
              </a:rPr>
              <a:t> </a:t>
            </a:r>
            <a:r>
              <a:rPr lang="en-US" sz="1800" dirty="0">
                <a:solidFill>
                  <a:srgbClr val="333333"/>
                </a:solidFill>
                <a:latin typeface="Georgia"/>
                <a:cs typeface="Georgia"/>
              </a:rPr>
              <a:t>met.</a:t>
            </a:r>
            <a:endParaRPr lang="en-US" sz="1800" dirty="0">
              <a:latin typeface="Georgia"/>
              <a:cs typeface="Georgia"/>
            </a:endParaRPr>
          </a:p>
        </p:txBody>
      </p:sp>
      <p:sp>
        <p:nvSpPr>
          <p:cNvPr id="5" name="TextBox 4">
            <a:extLst>
              <a:ext uri="{FF2B5EF4-FFF2-40B4-BE49-F238E27FC236}">
                <a16:creationId xmlns:a16="http://schemas.microsoft.com/office/drawing/2014/main" id="{96BD7317-88FB-4E37-9E8C-D1375D5C4939}"/>
              </a:ext>
            </a:extLst>
          </p:cNvPr>
          <p:cNvSpPr txBox="1"/>
          <p:nvPr/>
        </p:nvSpPr>
        <p:spPr>
          <a:xfrm>
            <a:off x="1862356" y="1795244"/>
            <a:ext cx="9799739" cy="4325928"/>
          </a:xfrm>
          <a:prstGeom prst="rect">
            <a:avLst/>
          </a:prstGeom>
          <a:noFill/>
        </p:spPr>
        <p:txBody>
          <a:bodyPr wrap="square" rtlCol="0">
            <a:spAutoFit/>
          </a:bodyPr>
          <a:lstStyle/>
          <a:p>
            <a:pPr marL="355600">
              <a:lnSpc>
                <a:spcPct val="100000"/>
              </a:lnSpc>
              <a:spcBef>
                <a:spcPts val="100"/>
              </a:spcBef>
            </a:pPr>
            <a:r>
              <a:rPr lang="en-US" sz="2400" b="1" u="sng" dirty="0">
                <a:solidFill>
                  <a:srgbClr val="333333"/>
                </a:solidFill>
                <a:uFill>
                  <a:solidFill>
                    <a:srgbClr val="333333"/>
                  </a:solidFill>
                </a:uFill>
                <a:latin typeface="Georgia"/>
                <a:cs typeface="Georgia"/>
              </a:rPr>
              <a:t>B. The mathematics model of project human</a:t>
            </a:r>
            <a:r>
              <a:rPr lang="en-US" sz="2400" b="1" u="sng" spc="-45" dirty="0">
                <a:solidFill>
                  <a:srgbClr val="333333"/>
                </a:solidFill>
                <a:uFill>
                  <a:solidFill>
                    <a:srgbClr val="333333"/>
                  </a:solidFill>
                </a:uFill>
                <a:latin typeface="Georgia"/>
                <a:cs typeface="Georgia"/>
              </a:rPr>
              <a:t> </a:t>
            </a:r>
            <a:r>
              <a:rPr lang="en-US" sz="2400" b="1" u="sng" dirty="0">
                <a:solidFill>
                  <a:srgbClr val="333333"/>
                </a:solidFill>
                <a:uFill>
                  <a:solidFill>
                    <a:srgbClr val="333333"/>
                  </a:solidFill>
                </a:uFill>
                <a:latin typeface="Georgia"/>
                <a:cs typeface="Georgia"/>
              </a:rPr>
              <a:t>resource</a:t>
            </a:r>
            <a:endParaRPr lang="en-US" sz="2400" dirty="0">
              <a:latin typeface="Georgia"/>
              <a:cs typeface="Georgia"/>
            </a:endParaRPr>
          </a:p>
          <a:p>
            <a:pPr>
              <a:lnSpc>
                <a:spcPct val="100000"/>
              </a:lnSpc>
            </a:pPr>
            <a:endParaRPr lang="en-US" sz="2800" dirty="0">
              <a:latin typeface="Georgia"/>
              <a:cs typeface="Georgia"/>
            </a:endParaRPr>
          </a:p>
          <a:p>
            <a:pPr marL="12700" marR="55880">
              <a:lnSpc>
                <a:spcPct val="108900"/>
              </a:lnSpc>
              <a:spcBef>
                <a:spcPts val="1010"/>
              </a:spcBef>
            </a:pPr>
            <a:r>
              <a:rPr lang="en-US" sz="1800" dirty="0">
                <a:solidFill>
                  <a:srgbClr val="333333"/>
                </a:solidFill>
                <a:latin typeface="Georgia"/>
                <a:cs typeface="Georgia"/>
              </a:rPr>
              <a:t>The WBS (Work Breakdown Structure) is a deliverable-oriented hierarchical  decomposition of the work to be performed by the project team in order to meet the  project's objectives and produce the requisite deliverables. The project's complete</a:t>
            </a:r>
            <a:r>
              <a:rPr lang="en-US" sz="1800" spc="-100" dirty="0">
                <a:solidFill>
                  <a:srgbClr val="333333"/>
                </a:solidFill>
                <a:latin typeface="Georgia"/>
                <a:cs typeface="Georgia"/>
              </a:rPr>
              <a:t> </a:t>
            </a:r>
            <a:r>
              <a:rPr lang="en-US" sz="1800" dirty="0">
                <a:solidFill>
                  <a:srgbClr val="333333"/>
                </a:solidFill>
                <a:latin typeface="Georgia"/>
                <a:cs typeface="Georgia"/>
              </a:rPr>
              <a:t>scope  is organized and defined by the WBS. The WBS separates the project work into smaller,  more manageable chunks, with each WBS level providing a more precise definition of  the project task. Work packages, which are the lowest-level WBS components, can be  scheduled, cost, tracked, and</a:t>
            </a:r>
            <a:r>
              <a:rPr lang="en-US" sz="1800" spc="-5" dirty="0">
                <a:solidFill>
                  <a:srgbClr val="333333"/>
                </a:solidFill>
                <a:latin typeface="Georgia"/>
                <a:cs typeface="Georgia"/>
              </a:rPr>
              <a:t> </a:t>
            </a:r>
            <a:r>
              <a:rPr lang="en-US" sz="1800" dirty="0">
                <a:solidFill>
                  <a:srgbClr val="333333"/>
                </a:solidFill>
                <a:latin typeface="Georgia"/>
                <a:cs typeface="Georgia"/>
              </a:rPr>
              <a:t>controlled.</a:t>
            </a:r>
            <a:endParaRPr lang="en-US" sz="1800" dirty="0">
              <a:latin typeface="Georgia"/>
              <a:cs typeface="Georgia"/>
            </a:endParaRPr>
          </a:p>
          <a:p>
            <a:pPr>
              <a:lnSpc>
                <a:spcPct val="100000"/>
              </a:lnSpc>
              <a:spcBef>
                <a:spcPts val="30"/>
              </a:spcBef>
            </a:pPr>
            <a:endParaRPr lang="en-US" sz="2000" dirty="0">
              <a:latin typeface="Georgia"/>
              <a:cs typeface="Georgia"/>
            </a:endParaRPr>
          </a:p>
          <a:p>
            <a:pPr marL="12700" marR="5080">
              <a:lnSpc>
                <a:spcPct val="108900"/>
              </a:lnSpc>
            </a:pPr>
            <a:r>
              <a:rPr lang="en-US" sz="1800" dirty="0">
                <a:solidFill>
                  <a:srgbClr val="333333"/>
                </a:solidFill>
                <a:latin typeface="Georgia"/>
                <a:cs typeface="Georgia"/>
              </a:rPr>
              <a:t>This document describes the issue of combining project </a:t>
            </a:r>
            <a:r>
              <a:rPr lang="en-US" sz="1800" dirty="0" err="1">
                <a:solidFill>
                  <a:srgbClr val="333333"/>
                </a:solidFill>
                <a:latin typeface="Georgia"/>
                <a:cs typeface="Georgia"/>
              </a:rPr>
              <a:t>WBSs</a:t>
            </a:r>
            <a:r>
              <a:rPr lang="en-US" sz="1800" dirty="0">
                <a:solidFill>
                  <a:srgbClr val="333333"/>
                </a:solidFill>
                <a:latin typeface="Georgia"/>
                <a:cs typeface="Georgia"/>
              </a:rPr>
              <a:t> and optimizing project  staff assignments as follows: Allocate M staff to n work packages. Each work package  can only accept specific staff and must meet the requirement that all assigned staff meet  the capacity requirements of each work package. The mathematical model was  developed as</a:t>
            </a:r>
            <a:r>
              <a:rPr lang="en-US" sz="1800" spc="-5" dirty="0">
                <a:solidFill>
                  <a:srgbClr val="333333"/>
                </a:solidFill>
                <a:latin typeface="Georgia"/>
                <a:cs typeface="Georgia"/>
              </a:rPr>
              <a:t> </a:t>
            </a:r>
            <a:r>
              <a:rPr lang="en-US" sz="1800" dirty="0">
                <a:solidFill>
                  <a:srgbClr val="333333"/>
                </a:solidFill>
                <a:latin typeface="Georgia"/>
                <a:cs typeface="Georgia"/>
              </a:rPr>
              <a:t>follows.</a:t>
            </a:r>
            <a:endParaRPr lang="en-US" sz="1800" dirty="0">
              <a:latin typeface="Georgia"/>
              <a:cs typeface="Georgia"/>
            </a:endParaRPr>
          </a:p>
        </p:txBody>
      </p:sp>
      <p:pic>
        <p:nvPicPr>
          <p:cNvPr id="2" name="Audio 1">
            <a:hlinkClick r:id="" action="ppaction://media"/>
            <a:extLst>
              <a:ext uri="{FF2B5EF4-FFF2-40B4-BE49-F238E27FC236}">
                <a16:creationId xmlns:a16="http://schemas.microsoft.com/office/drawing/2014/main" id="{A3A1FA82-3435-45D4-BB59-F28BBD4A01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2172926968"/>
      </p:ext>
    </p:extLst>
  </p:cSld>
  <p:clrMapOvr>
    <a:masterClrMapping/>
  </p:clrMapOvr>
  <mc:AlternateContent xmlns:mc="http://schemas.openxmlformats.org/markup-compatibility/2006">
    <mc:Choice xmlns:p14="http://schemas.microsoft.com/office/powerpoint/2010/main" Requires="p14">
      <p:transition spd="slow" p14:dur="2000" advTm="34913"/>
    </mc:Choice>
    <mc:Fallback>
      <p:transition spd="slow" advTm="34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7AAC712-3BCC-41A8-9A7A-ED5FDCC364A4}"/>
              </a:ext>
            </a:extLst>
          </p:cNvPr>
          <p:cNvSpPr txBox="1"/>
          <p:nvPr/>
        </p:nvSpPr>
        <p:spPr>
          <a:xfrm>
            <a:off x="3948416" y="612396"/>
            <a:ext cx="4306351" cy="1183657"/>
          </a:xfrm>
          <a:prstGeom prst="rect">
            <a:avLst/>
          </a:prstGeom>
          <a:noFill/>
        </p:spPr>
        <p:txBody>
          <a:bodyPr wrap="square" rtlCol="0">
            <a:spAutoFit/>
          </a:bodyPr>
          <a:lstStyle/>
          <a:p>
            <a:pPr marL="27432" algn="l" fontAlgn="t">
              <a:lnSpc>
                <a:spcPts val="1340"/>
              </a:lnSpc>
              <a:spcBef>
                <a:spcPts val="0"/>
              </a:spcBef>
              <a:spcAft>
                <a:spcPts val="0"/>
              </a:spcAft>
            </a:pPr>
            <a:r>
              <a:rPr lang="en-IN" sz="1800" b="0" i="0" u="none" strike="noStrike" spc="-150" dirty="0" err="1">
                <a:solidFill>
                  <a:srgbClr val="333333"/>
                </a:solidFill>
                <a:effectLst/>
                <a:latin typeface="Georgia" panose="02040502050405020303" pitchFamily="18" charset="0"/>
                <a:cs typeface="Georgia" panose="02040502050405020303" pitchFamily="18" charset="0"/>
              </a:rPr>
              <a:t>maxz</a:t>
            </a:r>
            <a:r>
              <a:rPr lang="en-IN" sz="1800" b="0" i="0" u="none" strike="noStrike" spc="-150" dirty="0" err="1">
                <a:solidFill>
                  <a:srgbClr val="333333"/>
                </a:solidFill>
                <a:effectLst/>
                <a:latin typeface="AoyagiKouzanFontT"/>
                <a:cs typeface="AoyagiKouzanFontT"/>
              </a:rPr>
              <a:t>（</a:t>
            </a:r>
            <a:r>
              <a:rPr lang="en-IN" sz="1800" b="0" i="0" u="none" strike="noStrike" spc="-150" dirty="0" err="1">
                <a:solidFill>
                  <a:srgbClr val="333333"/>
                </a:solidFill>
                <a:effectLst/>
                <a:latin typeface="Georgia" panose="02040502050405020303" pitchFamily="18" charset="0"/>
                <a:cs typeface="Georgia" panose="02040502050405020303" pitchFamily="18" charset="0"/>
              </a:rPr>
              <a:t>y</a:t>
            </a:r>
            <a:r>
              <a:rPr lang="en-IN" sz="1800" b="0" i="0" u="none" strike="noStrike" spc="-150" dirty="0">
                <a:solidFill>
                  <a:srgbClr val="333333"/>
                </a:solidFill>
                <a:effectLst/>
                <a:latin typeface="AoyagiKouzanFontT"/>
                <a:cs typeface="AoyagiKouzanFontT"/>
              </a:rPr>
              <a:t>）</a:t>
            </a:r>
            <a:r>
              <a:rPr lang="en-IN" sz="1800" b="0" i="0" u="none" strike="noStrike" spc="-150" dirty="0">
                <a:solidFill>
                  <a:srgbClr val="333333"/>
                </a:solidFill>
                <a:effectLst/>
                <a:latin typeface="Georgia" panose="02040502050405020303" pitchFamily="18" charset="0"/>
                <a:cs typeface="Georgia" panose="02040502050405020303" pitchFamily="18" charset="0"/>
              </a:rPr>
              <a:t>= </a:t>
            </a:r>
            <a:r>
              <a:rPr lang="en-IN" sz="1800" b="0" i="0" u="none" strike="noStrike" dirty="0">
                <a:solidFill>
                  <a:srgbClr val="333333"/>
                </a:solidFill>
                <a:effectLst/>
                <a:latin typeface="Georgia" panose="02040502050405020303" pitchFamily="18" charset="0"/>
                <a:cs typeface="Georgia" panose="02040502050405020303" pitchFamily="18" charset="0"/>
              </a:rPr>
              <a:t>∑</a:t>
            </a:r>
            <a:r>
              <a:rPr lang="en-IN" sz="1800" b="0" i="0" u="none" strike="noStrike" dirty="0" err="1">
                <a:solidFill>
                  <a:srgbClr val="333333"/>
                </a:solidFill>
                <a:effectLst/>
                <a:latin typeface="Georgia" panose="02040502050405020303" pitchFamily="18" charset="0"/>
                <a:cs typeface="Georgia" panose="02040502050405020303" pitchFamily="18" charset="0"/>
              </a:rPr>
              <a:t>i</a:t>
            </a:r>
            <a:r>
              <a:rPr lang="en-IN" sz="1800" b="0" i="0" u="none" strike="noStrike" dirty="0">
                <a:solidFill>
                  <a:srgbClr val="333333"/>
                </a:solidFill>
                <a:effectLst/>
                <a:latin typeface="Georgia" panose="02040502050405020303" pitchFamily="18" charset="0"/>
                <a:cs typeface="Georgia" panose="02040502050405020303" pitchFamily="18" charset="0"/>
              </a:rPr>
              <a:t> = </a:t>
            </a:r>
            <a:r>
              <a:rPr lang="en-IN" sz="1800" b="0" i="0" u="none" strike="noStrike" spc="-175" dirty="0">
                <a:solidFill>
                  <a:srgbClr val="333333"/>
                </a:solidFill>
                <a:effectLst/>
                <a:latin typeface="Georgia" panose="02040502050405020303" pitchFamily="18" charset="0"/>
                <a:cs typeface="Georgia" panose="02040502050405020303" pitchFamily="18" charset="0"/>
              </a:rPr>
              <a:t>1nf</a:t>
            </a:r>
            <a:r>
              <a:rPr lang="en-IN" sz="1800" b="0" i="0" u="none" strike="noStrike" spc="-175" dirty="0">
                <a:solidFill>
                  <a:srgbClr val="333333"/>
                </a:solidFill>
                <a:effectLst/>
                <a:latin typeface="AoyagiKouzanFontT"/>
                <a:cs typeface="AoyagiKouzanFontT"/>
              </a:rPr>
              <a:t>（</a:t>
            </a:r>
            <a:r>
              <a:rPr lang="en-IN" sz="1800" b="0" i="0" u="none" strike="noStrike" spc="-175" dirty="0">
                <a:solidFill>
                  <a:srgbClr val="333333"/>
                </a:solidFill>
                <a:effectLst/>
                <a:latin typeface="Georgia" panose="02040502050405020303" pitchFamily="18" charset="0"/>
                <a:cs typeface="Georgia" panose="02040502050405020303" pitchFamily="18" charset="0"/>
              </a:rPr>
              <a:t>yi</a:t>
            </a:r>
            <a:r>
              <a:rPr lang="en-IN" sz="1800" b="0" i="0" u="none" strike="noStrike" spc="-175" dirty="0">
                <a:solidFill>
                  <a:srgbClr val="333333"/>
                </a:solidFill>
                <a:effectLst/>
                <a:latin typeface="AoyagiKouzanFontT"/>
                <a:cs typeface="AoyagiKouzanFontT"/>
              </a:rPr>
              <a:t>）</a:t>
            </a:r>
          </a:p>
          <a:p>
            <a:pPr marL="27432" algn="l" fontAlgn="t">
              <a:lnSpc>
                <a:spcPts val="1340"/>
              </a:lnSpc>
              <a:spcBef>
                <a:spcPts val="0"/>
              </a:spcBef>
              <a:spcAft>
                <a:spcPts val="0"/>
              </a:spcAft>
            </a:pPr>
            <a:endParaRPr lang="en-IN" sz="1800" b="0" i="0" u="none" strike="noStrike" dirty="0">
              <a:effectLst/>
              <a:latin typeface="Arial" panose="020B0604020202020204" pitchFamily="34" charset="0"/>
            </a:endParaRPr>
          </a:p>
          <a:p>
            <a:pPr marL="27432" algn="l" fontAlgn="t">
              <a:spcBef>
                <a:spcPts val="0"/>
              </a:spcBef>
              <a:spcAft>
                <a:spcPts val="0"/>
              </a:spcAft>
            </a:pPr>
            <a:r>
              <a:rPr lang="en-IN" sz="1800" b="0" i="0" u="none" strike="noStrike" spc="-120" dirty="0">
                <a:solidFill>
                  <a:srgbClr val="333333"/>
                </a:solidFill>
                <a:effectLst/>
                <a:latin typeface="Georgia" panose="02040502050405020303" pitchFamily="18" charset="0"/>
                <a:cs typeface="Georgia" panose="02040502050405020303" pitchFamily="18" charset="0"/>
              </a:rPr>
              <a:t>S.t.G0</a:t>
            </a:r>
            <a:r>
              <a:rPr lang="en-IN" sz="1800" b="0" i="0" u="none" strike="noStrike" spc="-120" dirty="0">
                <a:solidFill>
                  <a:srgbClr val="333333"/>
                </a:solidFill>
                <a:effectLst/>
                <a:latin typeface="AoyagiKouzanFontT"/>
                <a:cs typeface="AoyagiKouzanFontT"/>
              </a:rPr>
              <a:t>（</a:t>
            </a:r>
            <a:r>
              <a:rPr lang="en-IN" sz="1800" b="0" i="0" u="none" strike="noStrike" spc="-120" dirty="0">
                <a:solidFill>
                  <a:srgbClr val="333333"/>
                </a:solidFill>
                <a:effectLst/>
                <a:latin typeface="Georgia" panose="02040502050405020303" pitchFamily="18" charset="0"/>
                <a:cs typeface="Georgia" panose="02040502050405020303" pitchFamily="18" charset="0"/>
              </a:rPr>
              <a:t>y</a:t>
            </a:r>
            <a:r>
              <a:rPr lang="en-IN" sz="1800" b="0" i="0" u="none" strike="noStrike" spc="-120" dirty="0">
                <a:solidFill>
                  <a:srgbClr val="333333"/>
                </a:solidFill>
                <a:effectLst/>
                <a:latin typeface="AoyagiKouzanFontT"/>
                <a:cs typeface="AoyagiKouzanFontT"/>
              </a:rPr>
              <a:t>）</a:t>
            </a:r>
            <a:r>
              <a:rPr lang="en-IN" sz="1800" b="0" i="0" u="none" strike="noStrike" spc="-120" dirty="0">
                <a:solidFill>
                  <a:srgbClr val="333333"/>
                </a:solidFill>
                <a:effectLst/>
                <a:latin typeface="Georgia" panose="02040502050405020303" pitchFamily="18" charset="0"/>
                <a:cs typeface="Georgia" panose="02040502050405020303" pitchFamily="18" charset="0"/>
              </a:rPr>
              <a:t>= </a:t>
            </a:r>
            <a:r>
              <a:rPr lang="en-IN" sz="1800" b="0" i="0" u="none" strike="noStrike" dirty="0">
                <a:solidFill>
                  <a:srgbClr val="333333"/>
                </a:solidFill>
                <a:effectLst/>
                <a:latin typeface="Georgia" panose="02040502050405020303" pitchFamily="18" charset="0"/>
                <a:cs typeface="Georgia" panose="02040502050405020303" pitchFamily="18" charset="0"/>
              </a:rPr>
              <a:t>∑</a:t>
            </a:r>
            <a:r>
              <a:rPr lang="en-IN" sz="1800" b="0" i="0" u="none" strike="noStrike" dirty="0" err="1">
                <a:solidFill>
                  <a:srgbClr val="333333"/>
                </a:solidFill>
                <a:effectLst/>
                <a:latin typeface="Georgia" panose="02040502050405020303" pitchFamily="18" charset="0"/>
                <a:cs typeface="Georgia" panose="02040502050405020303" pitchFamily="18" charset="0"/>
              </a:rPr>
              <a:t>i</a:t>
            </a:r>
            <a:r>
              <a:rPr lang="en-IN" sz="1800" b="0" i="0" u="none" strike="noStrike" dirty="0">
                <a:solidFill>
                  <a:srgbClr val="333333"/>
                </a:solidFill>
                <a:effectLst/>
                <a:latin typeface="Georgia" panose="02040502050405020303" pitchFamily="18" charset="0"/>
                <a:cs typeface="Georgia" panose="02040502050405020303" pitchFamily="18" charset="0"/>
              </a:rPr>
              <a:t> =</a:t>
            </a:r>
            <a:r>
              <a:rPr lang="en-IN" sz="1800" b="0" i="0" u="none" strike="noStrike" spc="-65" dirty="0">
                <a:solidFill>
                  <a:srgbClr val="333333"/>
                </a:solidFill>
                <a:effectLst/>
                <a:latin typeface="Georgia" panose="02040502050405020303" pitchFamily="18" charset="0"/>
                <a:cs typeface="Georgia" panose="02040502050405020303" pitchFamily="18" charset="0"/>
              </a:rPr>
              <a:t> </a:t>
            </a:r>
            <a:r>
              <a:rPr lang="en-IN" sz="1800" b="0" i="0" u="none" strike="noStrike" dirty="0">
                <a:solidFill>
                  <a:srgbClr val="333333"/>
                </a:solidFill>
                <a:effectLst/>
                <a:latin typeface="Georgia" panose="02040502050405020303" pitchFamily="18" charset="0"/>
                <a:cs typeface="Georgia" panose="02040502050405020303" pitchFamily="18" charset="0"/>
              </a:rPr>
              <a:t>1ngi</a:t>
            </a:r>
            <a:endParaRPr lang="en-IN" sz="1800" b="0" i="0" u="none" strike="noStrike" dirty="0">
              <a:effectLst/>
              <a:latin typeface="Arial" panose="020B0604020202020204" pitchFamily="34" charset="0"/>
            </a:endParaRPr>
          </a:p>
          <a:p>
            <a:pPr marL="0" marR="27432" algn="r" fontAlgn="t">
              <a:spcBef>
                <a:spcPts val="0"/>
              </a:spcBef>
              <a:spcAft>
                <a:spcPts val="0"/>
              </a:spcAft>
            </a:pPr>
            <a:endParaRPr lang="en-IN" sz="1800" b="0" i="0" u="none" strike="noStrike" dirty="0">
              <a:effectLst/>
              <a:latin typeface="Arial" panose="020B0604020202020204" pitchFamily="34" charset="0"/>
            </a:endParaRPr>
          </a:p>
          <a:p>
            <a:pPr marL="27432" algn="l" fontAlgn="t">
              <a:lnSpc>
                <a:spcPts val="1365"/>
              </a:lnSpc>
              <a:spcBef>
                <a:spcPts val="0"/>
              </a:spcBef>
              <a:spcAft>
                <a:spcPts val="0"/>
              </a:spcAft>
            </a:pPr>
            <a:r>
              <a:rPr lang="en-IN" sz="1800" b="0" i="0" u="none" strike="noStrike" spc="-135" dirty="0">
                <a:solidFill>
                  <a:srgbClr val="333333"/>
                </a:solidFill>
                <a:effectLst/>
                <a:latin typeface="AoyagiKouzanFontT"/>
                <a:cs typeface="AoyagiKouzanFontT"/>
              </a:rPr>
              <a:t>（</a:t>
            </a:r>
            <a:r>
              <a:rPr lang="en-IN" sz="1800" b="0" i="0" u="none" strike="noStrike" spc="-135" dirty="0" err="1">
                <a:solidFill>
                  <a:srgbClr val="333333"/>
                </a:solidFill>
                <a:effectLst/>
                <a:latin typeface="Georgia" panose="02040502050405020303" pitchFamily="18" charset="0"/>
                <a:cs typeface="Georgia" panose="02040502050405020303" pitchFamily="18" charset="0"/>
              </a:rPr>
              <a:t>yi</a:t>
            </a:r>
            <a:r>
              <a:rPr lang="en-IN" sz="1800" b="0" i="0" u="none" strike="noStrike" spc="-135" dirty="0">
                <a:solidFill>
                  <a:srgbClr val="333333"/>
                </a:solidFill>
                <a:effectLst/>
                <a:latin typeface="AoyagiKouzanFontT"/>
                <a:cs typeface="AoyagiKouzanFontT"/>
              </a:rPr>
              <a:t>）</a:t>
            </a:r>
            <a:r>
              <a:rPr lang="en-IN" sz="1800" b="0" i="0" u="none" strike="noStrike" spc="-135" dirty="0">
                <a:solidFill>
                  <a:srgbClr val="333333"/>
                </a:solidFill>
                <a:effectLst/>
                <a:latin typeface="Georgia" panose="02040502050405020303" pitchFamily="18" charset="0"/>
                <a:cs typeface="Georgia" panose="02040502050405020303" pitchFamily="18" charset="0"/>
              </a:rPr>
              <a:t>≤</a:t>
            </a:r>
            <a:r>
              <a:rPr lang="en-IN" sz="1800" b="0" i="0" u="none" strike="noStrike" spc="-135" dirty="0" err="1">
                <a:solidFill>
                  <a:srgbClr val="333333"/>
                </a:solidFill>
                <a:effectLst/>
                <a:latin typeface="Georgia" panose="02040502050405020303" pitchFamily="18" charset="0"/>
                <a:cs typeface="Georgia" panose="02040502050405020303" pitchFamily="18" charset="0"/>
              </a:rPr>
              <a:t>Myi</a:t>
            </a:r>
            <a:r>
              <a:rPr lang="en-IN" sz="1800" b="0" i="0" u="none" strike="noStrike" spc="-135" dirty="0">
                <a:solidFill>
                  <a:srgbClr val="333333"/>
                </a:solidFill>
                <a:effectLst/>
                <a:latin typeface="Georgia" panose="02040502050405020303" pitchFamily="18" charset="0"/>
                <a:cs typeface="Georgia" panose="02040502050405020303" pitchFamily="18" charset="0"/>
              </a:rPr>
              <a:t>=</a:t>
            </a:r>
            <a:r>
              <a:rPr lang="en-IN" sz="1800" b="0" i="0" u="none" strike="noStrike" spc="-10" dirty="0">
                <a:solidFill>
                  <a:srgbClr val="333333"/>
                </a:solidFill>
                <a:effectLst/>
                <a:latin typeface="Georgia" panose="02040502050405020303" pitchFamily="18" charset="0"/>
                <a:cs typeface="Georgia" panose="02040502050405020303" pitchFamily="18" charset="0"/>
              </a:rPr>
              <a:t> </a:t>
            </a:r>
            <a:r>
              <a:rPr lang="en-IN" sz="1800" b="0" i="0" u="none" strike="noStrike" dirty="0">
                <a:solidFill>
                  <a:srgbClr val="333333"/>
                </a:solidFill>
                <a:effectLst/>
                <a:latin typeface="Georgia" panose="02040502050405020303" pitchFamily="18" charset="0"/>
                <a:cs typeface="Georgia" panose="02040502050405020303" pitchFamily="18" charset="0"/>
              </a:rPr>
              <a:t>0,1</a:t>
            </a:r>
            <a:r>
              <a:rPr lang="en-IN" sz="1800" b="0" i="0" u="none" strike="noStrike" spc="-390" dirty="0">
                <a:solidFill>
                  <a:srgbClr val="333333"/>
                </a:solidFill>
                <a:effectLst/>
                <a:latin typeface="AoyagiKouzanFontT"/>
                <a:cs typeface="AoyagiKouzanFontT"/>
              </a:rPr>
              <a:t>、</a:t>
            </a:r>
            <a:r>
              <a:rPr lang="en-IN" sz="1800" b="0" i="0" u="none" strike="noStrike" dirty="0">
                <a:solidFill>
                  <a:srgbClr val="333333"/>
                </a:solidFill>
                <a:effectLst/>
                <a:latin typeface="Georgia" panose="02040502050405020303" pitchFamily="18" charset="0"/>
                <a:cs typeface="Georgia" panose="02040502050405020303" pitchFamily="18" charset="0"/>
              </a:rPr>
              <a:t>…</a:t>
            </a:r>
            <a:r>
              <a:rPr lang="en-IN" sz="1800" b="0" i="0" u="none" strike="noStrike" spc="-390" dirty="0">
                <a:solidFill>
                  <a:srgbClr val="333333"/>
                </a:solidFill>
                <a:effectLst/>
                <a:latin typeface="AoyagiKouzanFontT"/>
                <a:cs typeface="AoyagiKouzanFontT"/>
              </a:rPr>
              <a:t>、</a:t>
            </a:r>
            <a:r>
              <a:rPr lang="en-IN" sz="1800" b="0" i="0" u="none" strike="noStrike" dirty="0" err="1">
                <a:solidFill>
                  <a:srgbClr val="333333"/>
                </a:solidFill>
                <a:effectLst/>
                <a:latin typeface="Georgia" panose="02040502050405020303" pitchFamily="18" charset="0"/>
                <a:cs typeface="Georgia" panose="02040502050405020303" pitchFamily="18" charset="0"/>
              </a:rPr>
              <a:t>M</a:t>
            </a:r>
            <a:r>
              <a:rPr lang="en-IN" sz="1800" b="0" i="0" u="none" strike="noStrike" dirty="0" err="1">
                <a:solidFill>
                  <a:srgbClr val="333333"/>
                </a:solidFill>
                <a:effectLst/>
                <a:latin typeface="AoyagiKouzanFontT"/>
                <a:cs typeface="AoyagiKouzanFontT"/>
              </a:rPr>
              <a:t>∀</a:t>
            </a:r>
            <a:r>
              <a:rPr lang="en-IN" sz="1800" b="0" i="0" u="none" strike="noStrike" dirty="0" err="1">
                <a:solidFill>
                  <a:srgbClr val="333333"/>
                </a:solidFill>
                <a:effectLst/>
                <a:latin typeface="Georgia" panose="02040502050405020303" pitchFamily="18" charset="0"/>
                <a:cs typeface="Georgia" panose="02040502050405020303" pitchFamily="18" charset="0"/>
              </a:rPr>
              <a:t>i</a:t>
            </a:r>
            <a:r>
              <a:rPr lang="en-IN" sz="1800" b="0" i="0" u="none" strike="noStrike" spc="-390" dirty="0">
                <a:solidFill>
                  <a:srgbClr val="333333"/>
                </a:solidFill>
                <a:effectLst/>
                <a:latin typeface="AoyagiKouzanFontT"/>
                <a:cs typeface="AoyagiKouzanFontT"/>
              </a:rPr>
              <a:t>。</a:t>
            </a:r>
            <a:r>
              <a:rPr lang="en-IN" spc="-390" dirty="0">
                <a:solidFill>
                  <a:srgbClr val="333333"/>
                </a:solidFill>
                <a:latin typeface="Arial" panose="020B0604020202020204" pitchFamily="34" charset="0"/>
                <a:cs typeface="AoyagiKouzanFontT"/>
              </a:rPr>
              <a:t>                                                   </a:t>
            </a:r>
            <a:endParaRPr lang="en-IN" sz="1800" b="0" i="0" u="none" strike="noStrike" dirty="0">
              <a:effectLst/>
              <a:latin typeface="Arial" panose="020B0604020202020204" pitchFamily="34" charset="0"/>
            </a:endParaRPr>
          </a:p>
        </p:txBody>
      </p:sp>
      <p:sp>
        <p:nvSpPr>
          <p:cNvPr id="5" name="TextBox 4">
            <a:extLst>
              <a:ext uri="{FF2B5EF4-FFF2-40B4-BE49-F238E27FC236}">
                <a16:creationId xmlns:a16="http://schemas.microsoft.com/office/drawing/2014/main" id="{97B59DAB-E46D-4A6B-9A8D-7C7FE6518541}"/>
              </a:ext>
            </a:extLst>
          </p:cNvPr>
          <p:cNvSpPr txBox="1"/>
          <p:nvPr/>
        </p:nvSpPr>
        <p:spPr>
          <a:xfrm flipH="1">
            <a:off x="1459684" y="2377136"/>
            <a:ext cx="10386967" cy="674159"/>
          </a:xfrm>
          <a:prstGeom prst="rect">
            <a:avLst/>
          </a:prstGeom>
          <a:noFill/>
        </p:spPr>
        <p:txBody>
          <a:bodyPr wrap="square" rtlCol="0">
            <a:spAutoFit/>
          </a:bodyPr>
          <a:lstStyle/>
          <a:p>
            <a:pPr marL="12700" marR="5080">
              <a:lnSpc>
                <a:spcPct val="108900"/>
              </a:lnSpc>
              <a:spcBef>
                <a:spcPts val="100"/>
              </a:spcBef>
            </a:pPr>
            <a:r>
              <a:rPr lang="en-US" sz="1800" dirty="0">
                <a:solidFill>
                  <a:srgbClr val="333333"/>
                </a:solidFill>
                <a:latin typeface="Georgia"/>
                <a:cs typeface="Georgia"/>
              </a:rPr>
              <a:t>According to the mathematical model above, it can be extended to a new</a:t>
            </a:r>
            <a:r>
              <a:rPr lang="en-US" sz="1800" spc="-100" dirty="0">
                <a:solidFill>
                  <a:srgbClr val="333333"/>
                </a:solidFill>
                <a:latin typeface="Georgia"/>
                <a:cs typeface="Georgia"/>
              </a:rPr>
              <a:t> </a:t>
            </a:r>
            <a:r>
              <a:rPr lang="en-US" sz="1800" dirty="0">
                <a:solidFill>
                  <a:srgbClr val="333333"/>
                </a:solidFill>
                <a:latin typeface="Georgia"/>
                <a:cs typeface="Georgia"/>
              </a:rPr>
              <a:t>mathematical  model of</a:t>
            </a:r>
            <a:r>
              <a:rPr lang="en-US" sz="1800" spc="-5" dirty="0">
                <a:solidFill>
                  <a:srgbClr val="333333"/>
                </a:solidFill>
                <a:latin typeface="Georgia"/>
                <a:cs typeface="Georgia"/>
              </a:rPr>
              <a:t> </a:t>
            </a:r>
            <a:r>
              <a:rPr lang="en-US" sz="1800" dirty="0">
                <a:solidFill>
                  <a:srgbClr val="333333"/>
                </a:solidFill>
                <a:latin typeface="Georgia"/>
                <a:cs typeface="Georgia"/>
              </a:rPr>
              <a:t>optimization</a:t>
            </a:r>
            <a:endParaRPr lang="en-US" sz="1800" dirty="0">
              <a:latin typeface="Georgia"/>
              <a:cs typeface="Georgia"/>
            </a:endParaRPr>
          </a:p>
        </p:txBody>
      </p:sp>
      <p:sp>
        <p:nvSpPr>
          <p:cNvPr id="6" name="TextBox 5">
            <a:extLst>
              <a:ext uri="{FF2B5EF4-FFF2-40B4-BE49-F238E27FC236}">
                <a16:creationId xmlns:a16="http://schemas.microsoft.com/office/drawing/2014/main" id="{9D911B06-B921-4305-9BA5-FF5E4F611EF2}"/>
              </a:ext>
            </a:extLst>
          </p:cNvPr>
          <p:cNvSpPr txBox="1"/>
          <p:nvPr/>
        </p:nvSpPr>
        <p:spPr>
          <a:xfrm>
            <a:off x="3566018" y="3597819"/>
            <a:ext cx="5771626" cy="1844672"/>
          </a:xfrm>
          <a:prstGeom prst="rect">
            <a:avLst/>
          </a:prstGeom>
          <a:noFill/>
        </p:spPr>
        <p:txBody>
          <a:bodyPr wrap="square" rtlCol="0">
            <a:spAutoFit/>
          </a:bodyPr>
          <a:lstStyle/>
          <a:p>
            <a:pPr marL="12700">
              <a:lnSpc>
                <a:spcPct val="100000"/>
              </a:lnSpc>
              <a:spcBef>
                <a:spcPts val="225"/>
              </a:spcBef>
            </a:pPr>
            <a:r>
              <a:rPr lang="en-IN" sz="1800" dirty="0" err="1">
                <a:solidFill>
                  <a:srgbClr val="333333"/>
                </a:solidFill>
                <a:latin typeface="Georgia"/>
                <a:cs typeface="Georgia"/>
              </a:rPr>
              <a:t>maxz</a:t>
            </a:r>
            <a:r>
              <a:rPr lang="en-IN" sz="1800" dirty="0">
                <a:solidFill>
                  <a:srgbClr val="333333"/>
                </a:solidFill>
                <a:latin typeface="Georgia"/>
                <a:cs typeface="Georgia"/>
              </a:rPr>
              <a:t> (x) = ∑</a:t>
            </a:r>
            <a:r>
              <a:rPr lang="en-IN" sz="1800" dirty="0" err="1">
                <a:solidFill>
                  <a:srgbClr val="333333"/>
                </a:solidFill>
                <a:latin typeface="Georgia"/>
                <a:cs typeface="Georgia"/>
              </a:rPr>
              <a:t>i</a:t>
            </a:r>
            <a:r>
              <a:rPr lang="en-IN" sz="1800" dirty="0">
                <a:solidFill>
                  <a:srgbClr val="333333"/>
                </a:solidFill>
                <a:latin typeface="Georgia"/>
                <a:cs typeface="Georgia"/>
              </a:rPr>
              <a:t> = 1n∑j =</a:t>
            </a:r>
            <a:r>
              <a:rPr lang="en-IN" sz="1800" spc="-25" dirty="0">
                <a:solidFill>
                  <a:srgbClr val="333333"/>
                </a:solidFill>
                <a:latin typeface="Georgia"/>
                <a:cs typeface="Georgia"/>
              </a:rPr>
              <a:t> </a:t>
            </a:r>
            <a:r>
              <a:rPr lang="en-IN" sz="1800" dirty="0">
                <a:solidFill>
                  <a:srgbClr val="333333"/>
                </a:solidFill>
                <a:latin typeface="Georgia"/>
                <a:cs typeface="Georgia"/>
              </a:rPr>
              <a:t>0Mpijxij</a:t>
            </a:r>
            <a:endParaRPr lang="en-IN" sz="1800" dirty="0">
              <a:latin typeface="Georgia"/>
              <a:cs typeface="Georgia"/>
            </a:endParaRPr>
          </a:p>
          <a:p>
            <a:pPr marL="12700">
              <a:lnSpc>
                <a:spcPct val="100000"/>
              </a:lnSpc>
              <a:spcBef>
                <a:spcPts val="130"/>
              </a:spcBef>
            </a:pPr>
            <a:r>
              <a:rPr lang="en-IN" sz="1800" dirty="0" err="1">
                <a:solidFill>
                  <a:srgbClr val="333333"/>
                </a:solidFill>
                <a:latin typeface="Georgia"/>
                <a:cs typeface="Georgia"/>
              </a:rPr>
              <a:t>pij</a:t>
            </a:r>
            <a:r>
              <a:rPr lang="en-IN" sz="1800" dirty="0">
                <a:solidFill>
                  <a:srgbClr val="333333"/>
                </a:solidFill>
                <a:latin typeface="Georgia"/>
                <a:cs typeface="Georgia"/>
              </a:rPr>
              <a:t> = </a:t>
            </a:r>
            <a:r>
              <a:rPr lang="en-IN" sz="1800" dirty="0" err="1">
                <a:solidFill>
                  <a:srgbClr val="333333"/>
                </a:solidFill>
                <a:latin typeface="Georgia"/>
                <a:cs typeface="Georgia"/>
              </a:rPr>
              <a:t>Ei</a:t>
            </a:r>
            <a:r>
              <a:rPr lang="en-IN" sz="1800" dirty="0">
                <a:solidFill>
                  <a:srgbClr val="333333"/>
                </a:solidFill>
                <a:latin typeface="Georgia"/>
                <a:cs typeface="Georgia"/>
              </a:rPr>
              <a:t> × ∑in</a:t>
            </a:r>
            <a:r>
              <a:rPr lang="el-GR" sz="1800" dirty="0">
                <a:solidFill>
                  <a:srgbClr val="333333"/>
                </a:solidFill>
                <a:latin typeface="Georgia"/>
                <a:cs typeface="Georgia"/>
              </a:rPr>
              <a:t>α</a:t>
            </a:r>
            <a:r>
              <a:rPr lang="en-IN" sz="1800" dirty="0">
                <a:solidFill>
                  <a:srgbClr val="333333"/>
                </a:solidFill>
                <a:latin typeface="Georgia"/>
                <a:cs typeface="Georgia"/>
              </a:rPr>
              <a:t>il (dijl−d0il) d0il ×</a:t>
            </a:r>
            <a:r>
              <a:rPr lang="en-IN" sz="1800" spc="-100" dirty="0">
                <a:solidFill>
                  <a:srgbClr val="333333"/>
                </a:solidFill>
                <a:latin typeface="Georgia"/>
                <a:cs typeface="Georgia"/>
              </a:rPr>
              <a:t> </a:t>
            </a:r>
            <a:r>
              <a:rPr lang="en-IN" sz="1800" dirty="0" err="1">
                <a:solidFill>
                  <a:srgbClr val="333333"/>
                </a:solidFill>
                <a:latin typeface="Georgia"/>
                <a:cs typeface="Georgia"/>
              </a:rPr>
              <a:t>DijDjmax</a:t>
            </a:r>
            <a:endParaRPr lang="en-IN" sz="1800" dirty="0">
              <a:latin typeface="Georgia"/>
              <a:cs typeface="Georgia"/>
            </a:endParaRPr>
          </a:p>
          <a:p>
            <a:pPr marL="12700" marR="456565">
              <a:lnSpc>
                <a:spcPct val="108900"/>
              </a:lnSpc>
            </a:pPr>
            <a:r>
              <a:rPr lang="en-IN" sz="1800" dirty="0" err="1">
                <a:solidFill>
                  <a:srgbClr val="333333"/>
                </a:solidFill>
                <a:latin typeface="Georgia"/>
                <a:cs typeface="Georgia"/>
              </a:rPr>
              <a:t>S.t.</a:t>
            </a:r>
            <a:r>
              <a:rPr lang="en-IN" sz="1800" dirty="0">
                <a:solidFill>
                  <a:srgbClr val="333333"/>
                </a:solidFill>
                <a:latin typeface="Georgia"/>
                <a:cs typeface="Georgia"/>
              </a:rPr>
              <a:t> G0 (x) = ∑</a:t>
            </a:r>
            <a:r>
              <a:rPr lang="en-IN" sz="1800" dirty="0" err="1">
                <a:solidFill>
                  <a:srgbClr val="333333"/>
                </a:solidFill>
                <a:latin typeface="Georgia"/>
                <a:cs typeface="Georgia"/>
              </a:rPr>
              <a:t>i</a:t>
            </a:r>
            <a:r>
              <a:rPr lang="en-IN" sz="1800" dirty="0">
                <a:solidFill>
                  <a:srgbClr val="333333"/>
                </a:solidFill>
                <a:latin typeface="Georgia"/>
                <a:cs typeface="Georgia"/>
              </a:rPr>
              <a:t> = 1n ∑j = 0Mjxij ≤</a:t>
            </a:r>
            <a:r>
              <a:rPr lang="en-IN" sz="1800" spc="-100" dirty="0">
                <a:solidFill>
                  <a:srgbClr val="333333"/>
                </a:solidFill>
                <a:latin typeface="Georgia"/>
                <a:cs typeface="Georgia"/>
              </a:rPr>
              <a:t> </a:t>
            </a:r>
            <a:r>
              <a:rPr lang="en-IN" sz="1800" dirty="0">
                <a:solidFill>
                  <a:srgbClr val="333333"/>
                </a:solidFill>
                <a:latin typeface="Georgia"/>
                <a:cs typeface="Georgia"/>
              </a:rPr>
              <a:t>M,  </a:t>
            </a:r>
          </a:p>
          <a:p>
            <a:pPr marL="12700" marR="456565">
              <a:lnSpc>
                <a:spcPct val="108900"/>
              </a:lnSpc>
            </a:pPr>
            <a:r>
              <a:rPr lang="en-IN" sz="1800" dirty="0">
                <a:solidFill>
                  <a:srgbClr val="333333"/>
                </a:solidFill>
                <a:latin typeface="Georgia"/>
                <a:cs typeface="Georgia"/>
              </a:rPr>
              <a:t>Gi (x) = ∑j = 1nxij = 1,</a:t>
            </a:r>
            <a:r>
              <a:rPr lang="en-IN" sz="1800" spc="-30" dirty="0">
                <a:solidFill>
                  <a:srgbClr val="333333"/>
                </a:solidFill>
                <a:latin typeface="Georgia"/>
                <a:cs typeface="Georgia"/>
              </a:rPr>
              <a:t> </a:t>
            </a:r>
            <a:r>
              <a:rPr lang="en-IN" sz="1800" dirty="0">
                <a:solidFill>
                  <a:srgbClr val="333333"/>
                </a:solidFill>
                <a:latin typeface="AoyagiKouzanFontT"/>
                <a:cs typeface="AoyagiKouzanFontT"/>
              </a:rPr>
              <a:t>∀</a:t>
            </a:r>
            <a:r>
              <a:rPr lang="en-IN" sz="1800" dirty="0" err="1">
                <a:solidFill>
                  <a:srgbClr val="333333"/>
                </a:solidFill>
                <a:latin typeface="Georgia"/>
                <a:cs typeface="Georgia"/>
              </a:rPr>
              <a:t>i</a:t>
            </a:r>
            <a:r>
              <a:rPr lang="en-IN" sz="1800" dirty="0">
                <a:solidFill>
                  <a:srgbClr val="333333"/>
                </a:solidFill>
                <a:latin typeface="Georgia"/>
                <a:cs typeface="Georgia"/>
              </a:rPr>
              <a:t>,</a:t>
            </a:r>
            <a:endParaRPr lang="en-IN" sz="1800" dirty="0">
              <a:latin typeface="Georgia"/>
              <a:cs typeface="Georgia"/>
            </a:endParaRPr>
          </a:p>
          <a:p>
            <a:pPr marL="12700" marR="1183640">
              <a:lnSpc>
                <a:spcPct val="108900"/>
              </a:lnSpc>
            </a:pPr>
            <a:r>
              <a:rPr lang="en-IN" sz="1800" dirty="0">
                <a:solidFill>
                  <a:srgbClr val="333333"/>
                </a:solidFill>
                <a:latin typeface="Georgia"/>
                <a:cs typeface="Georgia"/>
              </a:rPr>
              <a:t>∑in</a:t>
            </a:r>
            <a:r>
              <a:rPr lang="el-GR" sz="1800" dirty="0">
                <a:solidFill>
                  <a:srgbClr val="333333"/>
                </a:solidFill>
                <a:latin typeface="Georgia"/>
                <a:cs typeface="Georgia"/>
              </a:rPr>
              <a:t>α</a:t>
            </a:r>
            <a:r>
              <a:rPr lang="en-IN" sz="1800" dirty="0">
                <a:solidFill>
                  <a:srgbClr val="333333"/>
                </a:solidFill>
                <a:latin typeface="Georgia"/>
                <a:cs typeface="Georgia"/>
              </a:rPr>
              <a:t>il (dijl−d0il) d0il ≥</a:t>
            </a:r>
            <a:r>
              <a:rPr lang="en-IN" sz="1800" spc="-100" dirty="0">
                <a:solidFill>
                  <a:srgbClr val="333333"/>
                </a:solidFill>
                <a:latin typeface="Georgia"/>
                <a:cs typeface="Georgia"/>
              </a:rPr>
              <a:t> </a:t>
            </a:r>
            <a:r>
              <a:rPr lang="en-IN" sz="1800" dirty="0">
                <a:solidFill>
                  <a:srgbClr val="333333"/>
                </a:solidFill>
                <a:latin typeface="Georgia"/>
                <a:cs typeface="Georgia"/>
              </a:rPr>
              <a:t>0, </a:t>
            </a:r>
          </a:p>
          <a:p>
            <a:pPr marL="12700" marR="1183640">
              <a:lnSpc>
                <a:spcPct val="108900"/>
              </a:lnSpc>
            </a:pPr>
            <a:r>
              <a:rPr lang="en-IN" sz="1800" dirty="0" err="1">
                <a:solidFill>
                  <a:srgbClr val="333333"/>
                </a:solidFill>
                <a:latin typeface="Georgia"/>
                <a:cs typeface="Georgia"/>
              </a:rPr>
              <a:t>xij</a:t>
            </a:r>
            <a:r>
              <a:rPr lang="en-IN" sz="1800" dirty="0">
                <a:solidFill>
                  <a:srgbClr val="333333"/>
                </a:solidFill>
                <a:latin typeface="Georgia"/>
                <a:cs typeface="Georgia"/>
              </a:rPr>
              <a:t> = 0or1, </a:t>
            </a:r>
            <a:r>
              <a:rPr lang="en-IN" sz="1800" dirty="0">
                <a:solidFill>
                  <a:srgbClr val="333333"/>
                </a:solidFill>
                <a:latin typeface="AoyagiKouzanFontT"/>
                <a:cs typeface="AoyagiKouzanFontT"/>
              </a:rPr>
              <a:t>∀</a:t>
            </a:r>
            <a:r>
              <a:rPr lang="en-IN" sz="1800" dirty="0" err="1">
                <a:solidFill>
                  <a:srgbClr val="333333"/>
                </a:solidFill>
                <a:latin typeface="Georgia"/>
                <a:cs typeface="Georgia"/>
              </a:rPr>
              <a:t>i</a:t>
            </a:r>
            <a:r>
              <a:rPr lang="en-IN" sz="1800" dirty="0">
                <a:solidFill>
                  <a:srgbClr val="333333"/>
                </a:solidFill>
                <a:latin typeface="Georgia"/>
                <a:cs typeface="Georgia"/>
              </a:rPr>
              <a:t>,</a:t>
            </a:r>
            <a:r>
              <a:rPr lang="en-IN" sz="1800" spc="-20" dirty="0">
                <a:solidFill>
                  <a:srgbClr val="333333"/>
                </a:solidFill>
                <a:latin typeface="Georgia"/>
                <a:cs typeface="Georgia"/>
              </a:rPr>
              <a:t> </a:t>
            </a:r>
            <a:r>
              <a:rPr lang="en-IN" sz="1800" dirty="0">
                <a:solidFill>
                  <a:srgbClr val="333333"/>
                </a:solidFill>
                <a:latin typeface="Georgia"/>
                <a:cs typeface="Georgia"/>
              </a:rPr>
              <a:t>j</a:t>
            </a:r>
            <a:endParaRPr lang="en-IN" sz="1800" dirty="0">
              <a:latin typeface="Georgia"/>
              <a:cs typeface="Georgia"/>
            </a:endParaRPr>
          </a:p>
        </p:txBody>
      </p:sp>
      <p:sp>
        <p:nvSpPr>
          <p:cNvPr id="7" name="TextBox 6">
            <a:extLst>
              <a:ext uri="{FF2B5EF4-FFF2-40B4-BE49-F238E27FC236}">
                <a16:creationId xmlns:a16="http://schemas.microsoft.com/office/drawing/2014/main" id="{562AF0B3-C9C7-438B-9A54-8927D51CAA79}"/>
              </a:ext>
            </a:extLst>
          </p:cNvPr>
          <p:cNvSpPr txBox="1"/>
          <p:nvPr/>
        </p:nvSpPr>
        <p:spPr>
          <a:xfrm>
            <a:off x="9244668" y="3624044"/>
            <a:ext cx="2810311" cy="1818447"/>
          </a:xfrm>
          <a:prstGeom prst="rect">
            <a:avLst/>
          </a:prstGeom>
          <a:noFill/>
        </p:spPr>
        <p:txBody>
          <a:bodyPr wrap="square" rtlCol="0">
            <a:spAutoFit/>
          </a:bodyPr>
          <a:lstStyle/>
          <a:p>
            <a:pPr marL="12700">
              <a:lnSpc>
                <a:spcPct val="100000"/>
              </a:lnSpc>
              <a:spcBef>
                <a:spcPts val="225"/>
              </a:spcBef>
            </a:pPr>
            <a:r>
              <a:rPr lang="en-IN" sz="1800" dirty="0">
                <a:solidFill>
                  <a:srgbClr val="333333"/>
                </a:solidFill>
                <a:latin typeface="Georgia"/>
                <a:cs typeface="Georgia"/>
              </a:rPr>
              <a:t>(6)</a:t>
            </a:r>
            <a:endParaRPr lang="en-IN" sz="1800" dirty="0">
              <a:latin typeface="Georgia"/>
              <a:cs typeface="Georgia"/>
            </a:endParaRPr>
          </a:p>
          <a:p>
            <a:pPr marL="12700">
              <a:lnSpc>
                <a:spcPct val="100000"/>
              </a:lnSpc>
              <a:spcBef>
                <a:spcPts val="130"/>
              </a:spcBef>
            </a:pPr>
            <a:r>
              <a:rPr lang="en-IN" sz="1800" dirty="0">
                <a:solidFill>
                  <a:srgbClr val="333333"/>
                </a:solidFill>
                <a:latin typeface="Georgia"/>
                <a:cs typeface="Georgia"/>
              </a:rPr>
              <a:t>(7)</a:t>
            </a:r>
            <a:endParaRPr lang="en-IN" sz="1800" dirty="0">
              <a:latin typeface="Georgia"/>
              <a:cs typeface="Georgia"/>
            </a:endParaRPr>
          </a:p>
          <a:p>
            <a:pPr marL="12700">
              <a:lnSpc>
                <a:spcPct val="100000"/>
              </a:lnSpc>
              <a:spcBef>
                <a:spcPts val="130"/>
              </a:spcBef>
            </a:pPr>
            <a:r>
              <a:rPr lang="en-IN" sz="1800" dirty="0">
                <a:solidFill>
                  <a:srgbClr val="333333"/>
                </a:solidFill>
                <a:latin typeface="Georgia"/>
                <a:cs typeface="Georgia"/>
              </a:rPr>
              <a:t>(8)</a:t>
            </a:r>
            <a:endParaRPr lang="en-IN" sz="1800" dirty="0">
              <a:latin typeface="Georgia"/>
              <a:cs typeface="Georgia"/>
            </a:endParaRPr>
          </a:p>
          <a:p>
            <a:pPr marL="12700">
              <a:lnSpc>
                <a:spcPct val="100000"/>
              </a:lnSpc>
              <a:spcBef>
                <a:spcPts val="125"/>
              </a:spcBef>
            </a:pPr>
            <a:r>
              <a:rPr lang="en-IN" sz="1800" dirty="0">
                <a:solidFill>
                  <a:srgbClr val="333333"/>
                </a:solidFill>
                <a:latin typeface="Georgia"/>
                <a:cs typeface="Georgia"/>
              </a:rPr>
              <a:t>(9)</a:t>
            </a:r>
            <a:endParaRPr lang="en-IN" sz="1800" dirty="0">
              <a:latin typeface="Georgia"/>
              <a:cs typeface="Georgia"/>
            </a:endParaRPr>
          </a:p>
          <a:p>
            <a:pPr marL="12700">
              <a:lnSpc>
                <a:spcPct val="100000"/>
              </a:lnSpc>
              <a:spcBef>
                <a:spcPts val="130"/>
              </a:spcBef>
            </a:pPr>
            <a:r>
              <a:rPr lang="en-IN" sz="1800" dirty="0">
                <a:solidFill>
                  <a:srgbClr val="333333"/>
                </a:solidFill>
                <a:latin typeface="Georgia"/>
                <a:cs typeface="Georgia"/>
              </a:rPr>
              <a:t>(10)</a:t>
            </a:r>
            <a:endParaRPr lang="en-IN" sz="1800" dirty="0">
              <a:latin typeface="Georgia"/>
              <a:cs typeface="Georgia"/>
            </a:endParaRPr>
          </a:p>
          <a:p>
            <a:pPr marL="12700">
              <a:lnSpc>
                <a:spcPct val="100000"/>
              </a:lnSpc>
              <a:spcBef>
                <a:spcPts val="125"/>
              </a:spcBef>
            </a:pPr>
            <a:r>
              <a:rPr lang="en-IN" sz="1800" dirty="0">
                <a:solidFill>
                  <a:srgbClr val="333333"/>
                </a:solidFill>
                <a:latin typeface="Georgia"/>
                <a:cs typeface="Georgia"/>
              </a:rPr>
              <a:t>(11)</a:t>
            </a:r>
            <a:endParaRPr lang="en-IN" sz="1800" dirty="0">
              <a:latin typeface="Georgia"/>
              <a:cs typeface="Georgia"/>
            </a:endParaRPr>
          </a:p>
        </p:txBody>
      </p:sp>
      <p:sp>
        <p:nvSpPr>
          <p:cNvPr id="8" name="TextBox 7">
            <a:extLst>
              <a:ext uri="{FF2B5EF4-FFF2-40B4-BE49-F238E27FC236}">
                <a16:creationId xmlns:a16="http://schemas.microsoft.com/office/drawing/2014/main" id="{319A667F-6B51-4071-B854-E534732FF672}"/>
              </a:ext>
            </a:extLst>
          </p:cNvPr>
          <p:cNvSpPr txBox="1"/>
          <p:nvPr/>
        </p:nvSpPr>
        <p:spPr>
          <a:xfrm>
            <a:off x="9244668" y="604059"/>
            <a:ext cx="1392573" cy="1200329"/>
          </a:xfrm>
          <a:prstGeom prst="rect">
            <a:avLst/>
          </a:prstGeom>
          <a:noFill/>
        </p:spPr>
        <p:txBody>
          <a:bodyPr wrap="square" rtlCol="0">
            <a:spAutoFit/>
          </a:bodyPr>
          <a:lstStyle/>
          <a:p>
            <a:r>
              <a:rPr lang="en-IN" dirty="0"/>
              <a:t>(4)</a:t>
            </a:r>
          </a:p>
          <a:p>
            <a:r>
              <a:rPr lang="en-IN" dirty="0"/>
              <a:t>(5)</a:t>
            </a:r>
          </a:p>
          <a:p>
            <a:endParaRPr lang="en-IN" dirty="0"/>
          </a:p>
          <a:p>
            <a:r>
              <a:rPr lang="en-IN" dirty="0"/>
              <a:t>(6)</a:t>
            </a:r>
          </a:p>
        </p:txBody>
      </p:sp>
      <p:pic>
        <p:nvPicPr>
          <p:cNvPr id="2" name="Audio 1">
            <a:hlinkClick r:id="" action="ppaction://media"/>
            <a:extLst>
              <a:ext uri="{FF2B5EF4-FFF2-40B4-BE49-F238E27FC236}">
                <a16:creationId xmlns:a16="http://schemas.microsoft.com/office/drawing/2014/main" id="{E913CD27-D675-41EB-BA84-6BFA5B0835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3650" y="6089650"/>
            <a:ext cx="552450" cy="552450"/>
          </a:xfrm>
          <a:prstGeom prst="rect">
            <a:avLst/>
          </a:prstGeom>
        </p:spPr>
      </p:pic>
    </p:spTree>
    <p:extLst>
      <p:ext uri="{BB962C8B-B14F-4D97-AF65-F5344CB8AC3E}">
        <p14:creationId xmlns:p14="http://schemas.microsoft.com/office/powerpoint/2010/main" val="611224585"/>
      </p:ext>
    </p:extLst>
  </p:cSld>
  <p:clrMapOvr>
    <a:masterClrMapping/>
  </p:clrMapOvr>
  <mc:AlternateContent xmlns:mc="http://schemas.openxmlformats.org/markup-compatibility/2006">
    <mc:Choice xmlns:p14="http://schemas.microsoft.com/office/powerpoint/2010/main" Requires="p14">
      <p:transition spd="slow" p14:dur="2000" advTm="6594"/>
    </mc:Choice>
    <mc:Fallback>
      <p:transition spd="slow" advTm="6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66</TotalTime>
  <Words>2305</Words>
  <Application>Microsoft Office PowerPoint</Application>
  <PresentationFormat>Widescreen</PresentationFormat>
  <Paragraphs>111</Paragraphs>
  <Slides>16</Slides>
  <Notes>0</Notes>
  <HiddenSlides>0</HiddenSlides>
  <MMClips>16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AoyagiKouzanFontT</vt:lpstr>
      <vt:lpstr>Arial</vt:lpstr>
      <vt:lpstr>Century Gothic</vt:lpstr>
      <vt:lpstr>Georgia</vt:lpstr>
      <vt:lpstr>Times New Roman</vt:lpstr>
      <vt:lpstr>Wingdings 3</vt:lpstr>
      <vt:lpstr>Wisp</vt:lpstr>
      <vt:lpstr>PowerPoint Presentation</vt:lpstr>
      <vt:lpstr>PowerPoint Presentation</vt:lpstr>
      <vt:lpstr>Contd..</vt:lpstr>
      <vt:lpstr>PowerPoint Presentation</vt:lpstr>
      <vt:lpstr>Contd..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6 .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Gnana Prakash</dc:creator>
  <cp:lastModifiedBy>manohar D</cp:lastModifiedBy>
  <cp:revision>5</cp:revision>
  <dcterms:created xsi:type="dcterms:W3CDTF">2022-04-14T13:36:23Z</dcterms:created>
  <dcterms:modified xsi:type="dcterms:W3CDTF">2022-04-15T18:24:16Z</dcterms:modified>
</cp:coreProperties>
</file>

<file path=docProps/thumbnail.jpeg>
</file>